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4" r:id="rId4"/>
    <p:sldId id="285" r:id="rId5"/>
    <p:sldId id="283" r:id="rId6"/>
    <p:sldId id="258" r:id="rId7"/>
    <p:sldId id="286" r:id="rId8"/>
    <p:sldId id="287" r:id="rId9"/>
    <p:sldId id="292" r:id="rId10"/>
    <p:sldId id="288" r:id="rId11"/>
    <p:sldId id="374" r:id="rId12"/>
    <p:sldId id="289" r:id="rId13"/>
    <p:sldId id="353" r:id="rId14"/>
    <p:sldId id="354" r:id="rId15"/>
    <p:sldId id="355" r:id="rId16"/>
    <p:sldId id="293" r:id="rId17"/>
    <p:sldId id="360" r:id="rId18"/>
    <p:sldId id="290" r:id="rId19"/>
    <p:sldId id="291" r:id="rId20"/>
    <p:sldId id="259" r:id="rId21"/>
    <p:sldId id="351" r:id="rId22"/>
    <p:sldId id="359" r:id="rId23"/>
    <p:sldId id="361" r:id="rId24"/>
    <p:sldId id="362"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5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21/04/2013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476673"/>
            <a:ext cx="7772400" cy="1440159"/>
          </a:xfrm>
          <a:gradFill>
            <a:gsLst>
              <a:gs pos="0">
                <a:srgbClr val="FBEAC7">
                  <a:lumMod val="0"/>
                  <a:lumOff val="100000"/>
                </a:srgbClr>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es-CO" sz="6000" dirty="0" smtClean="0">
                <a:latin typeface="Algerian" pitchFamily="82" charset="0"/>
              </a:rPr>
              <a:t>LOS TRES ELIAS</a:t>
            </a:r>
            <a:endParaRPr lang="es-CO" sz="6000" dirty="0">
              <a:latin typeface="Algerian" pitchFamily="82" charset="0"/>
            </a:endParaRPr>
          </a:p>
        </p:txBody>
      </p:sp>
      <p:pic>
        <p:nvPicPr>
          <p:cNvPr id="1026" name="Picture 2" descr="http://2.bp.blogspot.com/_c7_sIP23R7c/Swhux8IU9XI/AAAAAAAAAfw/ZXuhN5RMkGQ/s1600/profeta+elias+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048272"/>
            <a:ext cx="2808312" cy="35718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corazones.org/santos/z_juan_bautist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2048272"/>
            <a:ext cx="2376264" cy="353860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1.gstatic.com/images?q=tbn:ANd9GcSK1fhKJonJpPyWjYhOX4efXluCjighAjeqRZKj4x5c2VJdBh_x8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2048272"/>
            <a:ext cx="2736304" cy="353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898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229600" cy="6264696"/>
          </a:xfrm>
        </p:spPr>
        <p:txBody>
          <a:bodyPr>
            <a:normAutofit fontScale="85000" lnSpcReduction="20000"/>
          </a:bodyPr>
          <a:lstStyle/>
          <a:p>
            <a:pPr marL="0" indent="0" algn="ctr">
              <a:buNone/>
            </a:pPr>
            <a:r>
              <a:rPr lang="es-CO" sz="3800" b="1" u="sng" dirty="0" smtClean="0"/>
              <a:t>Texto base:</a:t>
            </a:r>
            <a:r>
              <a:rPr lang="es-CO" sz="3800" b="1" dirty="0" smtClean="0"/>
              <a:t> </a:t>
            </a:r>
            <a:r>
              <a:rPr lang="es-CO" sz="3800" b="1" dirty="0" smtClean="0">
                <a:solidFill>
                  <a:srgbClr val="FF0000"/>
                </a:solidFill>
              </a:rPr>
              <a:t>Malaquías 4:5,6.</a:t>
            </a:r>
          </a:p>
          <a:p>
            <a:pPr marL="0" indent="0" algn="ctr">
              <a:buNone/>
            </a:pPr>
            <a:r>
              <a:rPr lang="es-CO" sz="3800" i="1" dirty="0" smtClean="0"/>
              <a:t>He </a:t>
            </a:r>
            <a:r>
              <a:rPr lang="es-CO" sz="3800" i="1" dirty="0"/>
              <a:t>aquí, yo os envío el profeta Elías, antes que venga el día de Jehová, grande y terrible. </a:t>
            </a:r>
            <a:r>
              <a:rPr lang="es-CO" sz="3800" b="1" i="1" baseline="30000" dirty="0" smtClean="0"/>
              <a:t>6 </a:t>
            </a:r>
            <a:r>
              <a:rPr lang="es-CO" sz="3800" i="1" dirty="0"/>
              <a:t>El hará volver el corazón de los padres hacia los hijos, y el corazón de los hijos hacia los padres, no sea que yo venga y hiera la tierra con maldición</a:t>
            </a:r>
            <a:r>
              <a:rPr lang="es-CO" sz="3800" i="1" dirty="0" smtClean="0"/>
              <a:t>.</a:t>
            </a:r>
          </a:p>
          <a:p>
            <a:pPr marL="0" indent="0" algn="ctr">
              <a:buNone/>
            </a:pPr>
            <a:endParaRPr lang="es-CO" sz="3800" i="1" dirty="0"/>
          </a:p>
          <a:p>
            <a:pPr marL="0" indent="0" algn="ctr">
              <a:buNone/>
            </a:pPr>
            <a:r>
              <a:rPr lang="es-CO" sz="3800" i="1" dirty="0" smtClean="0"/>
              <a:t>Hay algo muy interesante para resaltar, que los tres Elías aparecen en un momento cuando imperaba la apostasía, y estos llaman al pueblo de Dios a buscar las sendas antiguas, es decir: A obedecer los Mandamientos de Dios. </a:t>
            </a:r>
          </a:p>
          <a:p>
            <a:pPr marL="0" indent="0" algn="ctr">
              <a:buNone/>
            </a:pPr>
            <a:r>
              <a:rPr lang="es-CO" sz="3800" i="1" dirty="0" smtClean="0"/>
              <a:t>Lea </a:t>
            </a:r>
            <a:r>
              <a:rPr lang="es-CO" sz="3800" i="1" dirty="0" smtClean="0">
                <a:solidFill>
                  <a:srgbClr val="FF0000"/>
                </a:solidFill>
              </a:rPr>
              <a:t>(Isaías 58:12-14; Jer.6:16) </a:t>
            </a:r>
            <a:r>
              <a:rPr lang="es-CO" dirty="0"/>
              <a:t> </a:t>
            </a:r>
          </a:p>
        </p:txBody>
      </p:sp>
    </p:spTree>
    <p:extLst>
      <p:ext uri="{BB962C8B-B14F-4D97-AF65-F5344CB8AC3E}">
        <p14:creationId xmlns:p14="http://schemas.microsoft.com/office/powerpoint/2010/main" val="197968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712968" cy="6480720"/>
          </a:xfrm>
        </p:spPr>
        <p:txBody>
          <a:bodyPr>
            <a:noAutofit/>
          </a:bodyPr>
          <a:lstStyle/>
          <a:p>
            <a:pPr marL="0" indent="0" algn="ctr">
              <a:buNone/>
            </a:pPr>
            <a:r>
              <a:rPr lang="es-CO" sz="2800" b="1" dirty="0"/>
              <a:t>TEXTO DE </a:t>
            </a:r>
            <a:r>
              <a:rPr lang="es-CO" sz="2800" b="1" dirty="0" smtClean="0"/>
              <a:t>MEDITACION: </a:t>
            </a:r>
            <a:r>
              <a:rPr lang="es-CO" b="1" dirty="0" smtClean="0">
                <a:solidFill>
                  <a:srgbClr val="FF0000"/>
                </a:solidFill>
              </a:rPr>
              <a:t>Palabras </a:t>
            </a:r>
            <a:r>
              <a:rPr lang="es-CO" b="1" dirty="0">
                <a:solidFill>
                  <a:srgbClr val="FF0000"/>
                </a:solidFill>
              </a:rPr>
              <a:t>de vida del gran </a:t>
            </a:r>
            <a:r>
              <a:rPr lang="es-CO" b="1" dirty="0" smtClean="0">
                <a:solidFill>
                  <a:srgbClr val="FF0000"/>
                </a:solidFill>
              </a:rPr>
              <a:t>Maestro </a:t>
            </a:r>
            <a:r>
              <a:rPr lang="es-CO" b="1" dirty="0">
                <a:solidFill>
                  <a:srgbClr val="FF0000"/>
                </a:solidFill>
              </a:rPr>
              <a:t>pg. 77.</a:t>
            </a:r>
            <a:endParaRPr lang="es-CO" sz="4000" dirty="0">
              <a:solidFill>
                <a:srgbClr val="FF0000"/>
              </a:solidFill>
            </a:endParaRPr>
          </a:p>
          <a:p>
            <a:pPr marL="0" indent="0" algn="ctr">
              <a:buNone/>
            </a:pPr>
            <a:r>
              <a:rPr lang="es-CO" sz="2800" b="1" dirty="0" smtClean="0"/>
              <a:t>“</a:t>
            </a:r>
            <a:r>
              <a:rPr lang="es-CO" sz="2800" b="1" dirty="0"/>
              <a:t>Dios no esconde su verdad de </a:t>
            </a:r>
            <a:r>
              <a:rPr lang="es-CO" sz="2800" b="1" dirty="0" smtClean="0"/>
              <a:t>los hombres</a:t>
            </a:r>
            <a:r>
              <a:rPr lang="es-CO" sz="2800" b="1" dirty="0"/>
              <a:t>.  Por su propia conducta, </a:t>
            </a:r>
            <a:r>
              <a:rPr lang="es-CO" sz="2800" b="1" dirty="0" smtClean="0"/>
              <a:t>ellos la </a:t>
            </a:r>
            <a:r>
              <a:rPr lang="es-CO" sz="2800" b="1" dirty="0"/>
              <a:t>oscurecen para </a:t>
            </a:r>
            <a:r>
              <a:rPr lang="es-CO" sz="2800" b="1" dirty="0" smtClean="0"/>
              <a:t>sí mismos</a:t>
            </a:r>
            <a:r>
              <a:rPr lang="es-CO" sz="2800" b="1" dirty="0"/>
              <a:t>.  Cristo </a:t>
            </a:r>
            <a:r>
              <a:rPr lang="es-CO" sz="2800" b="1" dirty="0" smtClean="0"/>
              <a:t>dio al </a:t>
            </a:r>
            <a:r>
              <a:rPr lang="es-CO" sz="2800" b="1" dirty="0"/>
              <a:t>pueblo judío abundantes evidencias de que era el Mesías; pero su </a:t>
            </a:r>
            <a:r>
              <a:rPr lang="es-CO" sz="2800" b="1" dirty="0" smtClean="0"/>
              <a:t>enseñanza exigía </a:t>
            </a:r>
            <a:r>
              <a:rPr lang="es-CO" sz="2800" b="1" dirty="0"/>
              <a:t>un cambio decidido en sus vidas. </a:t>
            </a:r>
            <a:br>
              <a:rPr lang="es-CO" sz="2800" b="1" dirty="0"/>
            </a:br>
            <a:endParaRPr lang="es-CO" sz="2800" b="1" dirty="0" smtClean="0"/>
          </a:p>
          <a:p>
            <a:pPr marL="0" indent="0" algn="ctr">
              <a:buNone/>
            </a:pPr>
            <a:r>
              <a:rPr lang="es-CO" sz="2800" b="1" dirty="0" smtClean="0"/>
              <a:t>Ellos </a:t>
            </a:r>
            <a:r>
              <a:rPr lang="es-CO" sz="2800" b="1" dirty="0"/>
              <a:t>vieron que si recibían a Cristo debían abandonar sus máximas </a:t>
            </a:r>
            <a:r>
              <a:rPr lang="es-CO" sz="2800" b="1" dirty="0" smtClean="0"/>
              <a:t>y tradiciones </a:t>
            </a:r>
            <a:r>
              <a:rPr lang="es-CO" sz="2800" b="1" dirty="0"/>
              <a:t>favoritas y sus prácticas egoístas e impías.  Exigía un sacrificio el recibir la </a:t>
            </a:r>
            <a:r>
              <a:rPr lang="es-CO" sz="2800" b="1" dirty="0" smtClean="0"/>
              <a:t>verdad invariable </a:t>
            </a:r>
            <a:r>
              <a:rPr lang="es-CO" sz="2800" b="1" dirty="0"/>
              <a:t>y eterna.  Por lo tanto, </a:t>
            </a:r>
            <a:r>
              <a:rPr lang="es-CO" sz="2800" b="1" dirty="0" smtClean="0"/>
              <a:t>no admitieron </a:t>
            </a:r>
            <a:r>
              <a:rPr lang="es-CO" sz="2800" b="1" dirty="0"/>
              <a:t>la más concluyente evidencia que Dios pudo dar a fin de </a:t>
            </a:r>
            <a:r>
              <a:rPr lang="es-CO" sz="2800" b="1" dirty="0" smtClean="0"/>
              <a:t>establecer la </a:t>
            </a:r>
            <a:r>
              <a:rPr lang="es-CO" sz="2800" b="1" dirty="0"/>
              <a:t>fe en Cristo.  </a:t>
            </a:r>
            <a:endParaRPr lang="es-CO" sz="2800" b="1" dirty="0" smtClean="0"/>
          </a:p>
          <a:p>
            <a:endParaRPr lang="es-CO" sz="2000" b="1" dirty="0"/>
          </a:p>
        </p:txBody>
      </p:sp>
    </p:spTree>
    <p:extLst>
      <p:ext uri="{BB962C8B-B14F-4D97-AF65-F5344CB8AC3E}">
        <p14:creationId xmlns:p14="http://schemas.microsoft.com/office/powerpoint/2010/main" val="1306961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5145435"/>
          </a:xfrm>
        </p:spPr>
        <p:txBody>
          <a:bodyPr>
            <a:normAutofit/>
          </a:bodyPr>
          <a:lstStyle/>
          <a:p>
            <a:pPr marL="0" indent="0" algn="ctr">
              <a:buNone/>
            </a:pPr>
            <a:r>
              <a:rPr lang="es-CO" b="1" dirty="0"/>
              <a:t>Profesaban creer en las Escrituras del Viejo Testamento, y sin embargo rehusaron aceptar el testimonio que contenían con respecto a la vida y el carácter de Cristo.  Temían ser convencidos, no fuera que se convirtieran y se vieran impelidos a abandonar sus opiniones preconcebidas.  El tesoro del Evangelio, el Camino, la Verdad y la Vida estaba entre ellos, pero rechazaron la dádiva más grande que los cielos pudieran conceder.”   </a:t>
            </a:r>
            <a:endParaRPr lang="es-CO" sz="2000" dirty="0"/>
          </a:p>
        </p:txBody>
      </p:sp>
    </p:spTree>
    <p:extLst>
      <p:ext uri="{BB962C8B-B14F-4D97-AF65-F5344CB8AC3E}">
        <p14:creationId xmlns:p14="http://schemas.microsoft.com/office/powerpoint/2010/main" val="37053410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402832" cy="6192688"/>
          </a:xfrm>
        </p:spPr>
        <p:txBody>
          <a:bodyPr>
            <a:normAutofit fontScale="77500" lnSpcReduction="20000"/>
          </a:bodyPr>
          <a:lstStyle/>
          <a:p>
            <a:pPr marL="0" indent="0" algn="ctr">
              <a:buNone/>
            </a:pPr>
            <a:endParaRPr lang="es-CO" sz="3800" dirty="0" smtClean="0"/>
          </a:p>
          <a:p>
            <a:pPr marL="0" indent="0" algn="ctr">
              <a:buNone/>
            </a:pPr>
            <a:r>
              <a:rPr lang="es-CO" sz="3800" dirty="0" smtClean="0"/>
              <a:t>OREMOS </a:t>
            </a:r>
            <a:r>
              <a:rPr lang="es-CO" sz="3800" dirty="0"/>
              <a:t>PARA QUE NUESTRA CONDUCTA NO OSCUREZCA </a:t>
            </a:r>
            <a:r>
              <a:rPr lang="es-CO" sz="3800" dirty="0" smtClean="0"/>
              <a:t>NI ALEJE </a:t>
            </a:r>
            <a:r>
              <a:rPr lang="es-CO" sz="3800" dirty="0"/>
              <a:t>LA VERDAD DE NOSOTROS Y QUE PODAMOS CUIDAR  DE NO </a:t>
            </a:r>
            <a:br>
              <a:rPr lang="es-CO" sz="3800" dirty="0"/>
            </a:br>
            <a:r>
              <a:rPr lang="es-CO" sz="3800" dirty="0"/>
              <a:t>CAER EN LA CONDICION EN QUE CALLERON LOS JUDIOS, QUE DIOS NOS </a:t>
            </a:r>
            <a:r>
              <a:rPr lang="es-CO" sz="3800" dirty="0" smtClean="0"/>
              <a:t>AYUDE A </a:t>
            </a:r>
            <a:r>
              <a:rPr lang="es-CO" sz="3800" dirty="0"/>
              <a:t>A</a:t>
            </a:r>
            <a:r>
              <a:rPr lang="es-CO" sz="3800" dirty="0" smtClean="0"/>
              <a:t>CEPTAR </a:t>
            </a:r>
            <a:r>
              <a:rPr lang="es-CO" sz="3800" dirty="0"/>
              <a:t>TODA LA BIBLIA COMO PALABRA DE DIOS </a:t>
            </a:r>
            <a:br>
              <a:rPr lang="es-CO" sz="3800" dirty="0"/>
            </a:br>
            <a:r>
              <a:rPr lang="es-CO" sz="3800" dirty="0"/>
              <a:t>AUNQUE TENGAMOS QUE CAMBIAR O SOMETER NUESTRAS IDEAS</a:t>
            </a:r>
            <a:r>
              <a:rPr lang="es-CO" sz="3800" dirty="0" smtClean="0"/>
              <a:t>.</a:t>
            </a:r>
            <a:endParaRPr lang="es-CO" dirty="0"/>
          </a:p>
          <a:p>
            <a:endParaRPr lang="es-CO" dirty="0"/>
          </a:p>
        </p:txBody>
      </p:sp>
      <p:sp>
        <p:nvSpPr>
          <p:cNvPr id="4" name="AutoShape 2" descr="data:image/jpeg;base64,/9j/4AAQSkZJRgABAQAAAQABAAD/2wCEAAkGBxQSEhUUERQVFRUUFBUVFxUUFBQVFxUXFhUWFxgXFRYYHCggGBolHBUUIjEhJSkrLi4uFx8zODMsNygtLisBCgoKDg0OGhAQGiwcHBwsLCwsLCwsLSwsLCwsLCwsLCwsLCwsLCwsLCwsLCwsLCwsLCwsLCwsLCwsLCwsNyssN//AABEIAMIBAwMBIgACEQEDEQH/xAAcAAAABwEBAAAAAAAAAAAAAAAAAQIDBAUGBwj/xABHEAACAQIDBAUHCQUHBAMAAAABAgMAEQQSIQUxQVEGEyJhcQcyQlSBk9EWIzVSYoORs9IUFTOhsTRyc4KSwfBDU7LhJETC/8QAGQEAAwEBAQAAAAAAAAAAAAAAAAECAwQF/8QAIxEAAgICAgIDAAMAAAAAAAAAAAECEQMhEjETQQQiURQyYf/aAAwDAQACEQMRAD8A5Zt3bOIXEzqs8wAmlAAlkAADsAAAdBUH9+Yn1if30nxodIf7ViP8eX8xqr6pJUBYfvzE+sT++k+NGNuYn1if30nxquoxRSAsf35ifWJ/fSfGh+/MT6xP76T41X0VVxX4BY/vzE+sT++k+NF+/MT6xP76T41X0dHFAWH78xPrE/vpPjSl21ifWJ/fSfGq4CnI1p8YhROO2MTwxE/vpPjSztbE+sT++k/VUWNTyp+OLMwVQzsdyoMxPsFS+KLpD0W08Sf/ALE/vpP1VZbGXHYyQRYWTESNxImlyr/eOa1bDob5IZ57S4+8EG/q7/ON/e+qK7PsTZEGDiEWDjCqOPpHxPGobJfZxt/JltcLf9pa9r5eulv/AOVY7amH2jAxSY4xWHESTMp/A16ny8zrRMvNQ3iAaixnkT97Yg3tiZtOHXSg/gWpH74xPrE/vpP1V6N6V+TfB44FsnUTHc8fZBP2gN9ca6U+TnGYIEuplS/8SMX07xWkJL2SzKHbWJ9Yn99J8aL9+Yn1if30nxqPJhSt+Nt/d41HIrX6sVMsP35ifWJ/fSfGh+/MT6xP76T41XrVjsnZ7TypFGLvIwRRrvPEnkKJONDUbHF2viiP7RP76T40T7axHrE/vpP1V1jY/kxwYQRYjr5JtQ8sbFEVuSLbtAc+NYfpt0In2cA7ESwM2VJgLEHk6+iaiOSEtFPHKKujO/vvE+sT++k+NJG28T6xP76T41Etaiy3rXjEzJ525iPWJ/fSfGknbWJ9Yn99J8agGgDRxQE47bxPrE/vpP1UDtvE+sT++k+NQCKI0uK/AJ378xPrE/vpPjQ/fmJ9Yn99J8aggUDS8aGdp6CYh3wMLOzMx6y7MxYm0rgXJ13AUdNeT36Ph+9/Okoq4ZLbKOUdIf7ViP8AHl/Maq+rDpD/AGrEf4835jVX11roQKMCgKO1MAUdFS0S9UCCC0tY6fRLa3AHM1a7H2DiMVdcJh5Jt1yosv4nSobGVcUF9/tqZs3ZrzP1cEbyvfzUUn8TuFdT6O+RSR8rY+bIuhMMW8jkW4V1no70cw+Bj6vCxBBxO9m7y3GosDj/AEZ8jOIl7WOk6hP+3EQznxbcK6j0b6K4PAdnCwjrLC7sLse8sd3srS3qO8/Lna9KwAb2vJbwFI68DQADh3ikOL3FNyOlrswW446VMnSKUWxx47Djrxpaki1t1RIcVGdFcEDvqXGhJ7raGpTsTUl2OhgdOJpbLpY2I+1qD41FxGJWNcxIAHGsntnpRcFdQut7Am/KxG6plkjE0xYZZHoY6VdDNm4o+jFKb9qPdf7XCuV7c8leLRiYRHMhPZKOAbd4NbeTbq+agJH2UY8fCqvam2JVUmJJQVPBGrH+U70jtXwl7kc0l6JY1WKthJ7g8I2YewjfWz8nGBOESbEyqyzhjAiutjGCty4B48Ks8N0zxikDJNm35VDXPfqNKXjtoSTAvKCGfUgixFt1xTl8lyVNAvh+OV3ZG2j0oluRnc8LgkW/Cm8P02eRWgxCJNC9s6Sk3Nt1jzqtxKHU2NU8Yu/mg86wVro6JNS+rRF6Y7HWGRXgv1EwLRg74z6UbHiRv9tZwNrW76Xw5sEjZjeJzZQODizE+FhWDFet8efKO+zyM0FGbQuUbqQRajz86WhB3691bGI2SaTSmFFQAamjYU2KO9OwOzeT76Ph+9/OkoqHk9+j4fvfzpKFedJ/ZlnJ+kP9qxH+PN+Y1QBVl0gX/wCViP8AHm/Maq+1dUegoKlpGTTsKXIABJNgABcnw766N0X8kmMxOV5wMNCdSX1lI7l4eJpNiOdpBqL772AAuxPICtr0V8mmOxuoj/Z4x/1J1Kk/3U3muzdGug+z9nENFGZZiTaSTtv7OAFaoTOReSyDXeaVjMNsDyS4DDBWnviZQb3kNlv3INLeNdAw0CRqBGqqo3BVCj8BUeJ1JIRSTzO72E0450Gdv8q1IDhxC3IGvh/vSetJ1uABwtekICbhVCjmaJmAUkHMRp2edIA3hBsQdf500WtoRYX3W3d5p4A7yLEgCjbUai+tv+f1oAr9p44QRPLJYhdRYecTuFYObabMTJM12bUAaBF4IKl9KttddMYoyeriNja1pJOI71H9b1mcYLi+p4AD+g765M87VI9L4uKlbLxOkUCkCQkC17irtdqAIrxTBkIuB/7rDQdHAWV8XuBDJh1P85T/APmrPFSEJYZVXgFHZ/CsouVHROMWI2r0ikdrm1uF9APEVDwvSdlvu/lVXj5ALkmstjMXc6fyqJW3svGk9I6hB03XQ5VBt3Us9OSN1t3EjfXJBNbeTruHE+ypkUMraLFKWPARtY+00JSvRXih7N5tPpy0gG5cu8rTM0DSWY63ANZ3YGwcRLiF6zDyLEnzjlxa4Hmge21arGTSC4WCU+EZ/lrVuLTtkWmqgU20cM1rDS1VkWyTcMGJ5irzrZb2OGn90fjTkWJQEg9hh6LAgnx5VUVZnJPZAm2y2FlCKqOGi+cV1DKb7lYHeO+s90uwWHeBMVhkEJaTq5oQSfnCpbPFyS19K0e2Oj7yn9owytKTZXiXUr3xfWX+lWeF8mWIxOCuziCYv1iQuNLDsgSHgbGtcTkpquifkLD4N/2OLyR0kaVq+kXQnG4In9ogJX/uRAyR+GmtZ1oQfNYHTjvB5V6SmmeQ0Ry1GFomW28GiFOyaCy0k0omiNMDsvk9+j4fvfzpKKj8nv0fD97+dJRV58u2WSekfkcdlefCTmSR2aXqpFChsxLFVbnrxrlG1tlTYZymIhkjcG2Vl0J+yRo1er4MS/ZABa43oLKNOJPGl4rAJOoGIjR7EFcwDWI3EHga2V0By/yc9EotnxDFYoK2IZcwDAEQA6jIOLmt7hdpNiACwMSDtA3sZFH1uQ7qG1OjkMhB35WBCkkC/Pvqr2lh5Re4si7wuucchypjSNHHjNwgQNf0ibADjbnTpw6AnrG6wnXI2tvAVlMOjnI2bJl83uXlbnVk+KjUWJYvJYCx7b68vRFA+JeOWdRlYIoOttTaijmXtBBmfeL6XPjVeyNHlIBZSdFBy5P79/OqS0ri99AeNtf8q7zToRMY3HzpC3t2Qd3hTTzZLqq5R9Y7z4DeajuLt9uw1OpI7hwNKZ7C2UluCrqfEnhRQUSc51vfu51TdLNqfs2EkcaswCLrYkubE2+yDf2VbJhtO32fsg3vXI/LBipP22GIAiOOIuoNxcsbEnnvtWU3US8UVKdFd14Sw5C3tO8j+tHiMYcPiHDsHXqY2jYaWd9d3gDWcTHlzbcRu9lRds4vsr9YmxPcN1cK26PWjI0WJ6RZeJZ3sABvJO6rPF4hlUZz2rc6xXRd16x5n16hMyqeLNoD7N9FtTbpkJv41pwY3KyXtnF5ri9Z8NrUafElqYM53VUcf6S8qh0a3ozjY4i87KrOCEQNqFNr5/8AatLD0/mGrNmB4aADw5VzSOTKNN1GZiONKWN3ouM4tXI6U/SnOb53QjgJCVPspUPTNr2znTiWrmYxNqb680eJilkj0jqE3TaTcJD4gmpOzulomumJVJlGmos9jybnXKBiW508k5GoNT42iY0zteHwzooOzWWWxF8NKxV0H2ZK1myekxsFnUpJezId4HPvFcE2V0mliYEMbDeL7/bXQNldOlYDOEa4tdgCw9tUpcTKeLkdehnSQWUhlI3aEGsl0m8mGz8YCeq6iThJCApueJXc3tqqg6Tx3suUFeRsK0myOlaSMEcWLaKw1BPLuNbwyX2cmT4rjtbOLdJvJNjsMSYVGKi35ksHA+0h/wBqwE+HykhgyNxVwVI9hr2Vn9mv/L1U7d6M4TGrlxMCP9q1mHgw1rbk0cx5HEYG/wD9U1ILV2vpH5EmBL7PmA5Qy8fB91cw2/0exOCbLioHQ8GIujeDDStI5BUdG8nv0fD97+dJQo/J9/YIfvfzpKFcku2M61FiXIUKwAt5ujHQcxuvTQkYkgDedV8/8BuWomH6uQERu2hFwq2S43hnp6adlRgANSA2hVFA3EMNTXQuhk2OW5JGhGmU71PMrwHfUtXDXByvYbxbT8KpCc15R5y2BY3CuO5Rq3tqYkZI7CjUjMT2B7ANaQgYjZgbzTu4HSqjFx9UesyksNLrqwHMd1aOQKN8gXuFr+2+tqUHjk0tu4kW/nQVyMgu0buqzEu4NwENkjH1p72qyhluTIjZgQbyKbsRutGp4DnUnaWwYpBquYE8NCxX6xG8VSS7PkjYZS1ybFrZTHH9VBu9tFjousPIMzJIwVQo7IJMnPMz8PCpf7yGU9VuXTO278d5qmhw6aFs1hwBtn73O+pseMEvYiAGXe9rBG4XHGqES2kUm5vcgEE7/FUrMeUbYvX4UyKvWSwdpbEZ2U6srfZA1t3VfYpyrdrtaAXUXlc8rblFVvSTaZw8LBcvWSnLGoBtY6sHPMLeolVbKgm5KjguLkMUguuhAYHuPdULa2MDgC2tazp1g0WOGWMhl7SN9bMNR/lF6wLqS1hqTx53rmSTdo9BuolhsNyRKB9QfyJNQJ9DVlgcA8UpU63Ug/heqvEDtVb7M05UJDaUwDrTjHSmkFaJGeSW0SoHp9oLi431DQ0+hvxqK2Wp2iMzUA1CVNaQFq6MW5WOhqWJKYy0nWk42V5HEnLJT8UxG41WCSno3qXjRpHPZeR7Rb2jTfV9sfpCR2XO8izA7jwNY1JdKWs+6sXFpm6laPTnRrbJxUCuP4iCzLxLDTN4Vcx4kDz/ABJ5HlXF+g23GidSDoQARzrsOFxiyp2cuYakEbq3hK1TOHNi49Fksgbl4H4U3jcLHKpjlRXUjVXUMKrnUW32va5B7V/s91SFmkW2Yb9Ao1C97HnWqS9HOVA6NYaLsRRhEFyEXQLmOYgDxJoVPxEwLEj/AJpR1zyW2Mphhx500hcE3X0Uj9g4jmasYoQGJJJJ0uTcG3IVTSyE2Egyx3uQdMx4XA1NTMNMCQVPVsfRNt3cORrpXQ0OYxQhDR5kaRrFlXMzAagXvZB30nPeyksp3MIznLgbrybgKJgWVlmcqpawVRluDpZn5VPgVY1ESqAigAKNR/mO+mMagkud4VtL27dgDuZzpvpQnDaBhmS9st8tidbk8e+oONdQxQDLus76QqW3AL6fO9SHkyBHOqlSjmUWAI3FFG+5vpSILWORPNOa4F9TcW7m3UbSKV7SdkcarzrYNYKbZQ1xm46KNPZTj4g6XJW7XAYWBFrZco1sakYqbABh2CGBqKqsmm7hpU+JwTpoCAbGwIJ3X4i9Pdlx2tBxY3X+dA+RV4QrFcgEud7X1t9Wsr0/jcxxTyDLcvGsYuxzHtKLjRbgb62s2C4oVbuFVuM2eJQysWUEZbDdmOoa3MG2tTJXplwdS5HDtuYlkiKSItswtY6jmPxrI9bZgV4br1q+mkJSeSBgQYzr3nffwql6P7EfGYmPDxkBpM1iwOUZQTrbhpb21jCJ3zl9bLjYDB5FzH0Te/Oszj1AdgOZ/rWhiwDxdmQFWBYaWIupsdeVG8Ci91FzxIp3RHKzKvEaQI6t8ZBY1CdapMhojGjU0lhQqrIaFyNehakpS70xxYFFKMdGopwDSpZp2V0q2NJD07iN9R60XRxS1LRIR6dSoqVKjIqXE3x5DQ7C2nksN1dO2NtvRSNGGqnn4864srWrYdG9pAqAT5ulc81XR0xaZ2GPpRG9usyh+4Wq2h2vGRa9gfQ3m/ea5PKC1iN/Dwq1weK6sdtvjWazSTF/HgzobzKToRR1nNm4xXjVgb3zf+RoVXNvZySxpNoDSE6adokAtcqWvpY86dwcjKQrHt3OVWXfbiG4W5d9Myq5aytdpF1YheqyKxzCMby4Fr2pcM4KtcNa+VQ2hYi3bsdQvfXeloyROw2LckCQqFS4dLedmPZN+AFSoJEuBG3nm3Gxvut3aGqlMTlPaFyPOQ6AHgAfrW4bqURYNkZiCAHF72AN8oO8E86dDLaOFOszjsta2VzmjtvBUHee+ihhlMr9gIlyLk52kUqLMgOket6izY43VREptqUYsSAdAFYaDnQVpGWNme1yRIl2XQkiysddBbWlQqEwRjK6HUqCJIom61kJN1OfTKAPwqTGwlCxxkqF7TFSCHAH/eOhNKhREiMUSBVIIy3sWB07Tele+ppvC7NAj6llQQ6EYaJQI05DPvIvcnxqaCiYJFDFc1y2UEL5wtuLOdCOHdU+KI3N8qqy2yjUqb8SdCO+qSac+bFF1gQhX6y6xqnKIb3INjypyCVZGZwSW8w9YMpIXS8abyl/YaKEWwWPS7MbEiw0uRwpxCsiapY5rWvrbnVVAQC7LntJlZesZjlO4qsW9BpTmJxyRBSxCAEC2gYs2mijUk76kEjM9OfJ6u0JRNBMIZlXJJdSyuo8024N31TRbJw+wsLJJKxlxWJBhEg0K5tDkU+ao3k8bV0lNrqz5Lld9swCggcdda475S4ziMVLIXFlYRJe+VVUa5R9YnjUy0jfGpSdPohNHZQht2AADzPP21CxMdxf+dVkO28mWKUar2c3MejVl1vPUNu7qxo6JKtFRtGIWqnda0mNjuKoZ0tTiTforpBSKdkpFWDE3o1NArSKoiqJEZp6osZqQx0qTT0QMQdaZpyU603Wq6OGXYYNOq1M0YNMFKiWj1NwGKKtcVVo9PJJWckdMMiOmbN25GFGc2IFVO2NshmOU3FY+Oc86OTEHnXO8Vs3WRHYOhU5bBxG+8yfmvQqN0Aa+Ah+9/OkoU3GjjlK22a/qi7MWKTKLurrdY8O27LlGrNprbSkOmdV6uQpmGb9oksSw+rGLarfQDmRSZZHDvksx1Wy9iGO/GUj+ITx5U5i8WYhedosiqP/AJjqBHEWItGkQ84X0FvGu1dEAMvZI0NiLQgg4gsBc5+TX18KLDm7aMGuLyAeco+qOGfdUTGT5wZOqmtKRET1QEsyq12yPfsx2+tbuqxwmFDIOsiWM52ZUQk2TQIZDxfQ3G6qGiRCb3ZbO2ihS2X/AFVASYg3Zs3zlmzXI7WhTTcBYa08+JzSBIwEAPbc9lLHzRroTfvp5YlHaHaGo4WY9y8xaixioYGaVWZhYpbJayqb6CPkRv131Pw8xXeessx10DD+9wI7qp8Ri1fXIWQhSUYcSD6HdxpP7bkjzEqEBUBrWDFtAhA/5apAvcKqAu2Z3N7hXYHqr+ioHA1F2iudkdH6t1GXrgAXyltVW+lvZpVQ+0TLJ2FBVD567lPN3O8dwvSsUjNcdYwUqdVADqTxDfVP9NKAonJtAh8pcMylVEgB60k3/iHcEP1qgy4xmRsoAkTtpHGVlncDR7uwsTfcR4UMIFGZorjrLZ2Y5rlRb8KQkFmDZgtmLWWyFmAsoaUnReJqKHQpJy7glLEo0iHN1jKbWdWfzbm1svAg1j+ku1IHxKxSpYvhlYMXU3axsCFAs2lWPSHGsiMCM6XZognZVHI3MfSjvm1rmu3toCcDOQxGodVy5B/2xzFJouMmmUu0pSXa/P8AkNKnbE2jcdW504GqjEA319hplSQbilxtEym+Vm3LGoONiuLiomz9pZtGqeJAe+snHizoTTVmenOtqQq1Px2FAJI41ERKoAilIZasMJHrc1DxTdo8r0RexyQ2ppxgbUx1oFKXFVfEzeRIjyb6RTk1r6U3V1o5JPYKFA0VAg6cWm6WDQVFjymku1ID0TGlRo5aOyeT36Pg+9/OkoUfk8+j4PvPzpKKueXbMzakqVC2juWIjKEiHMSQS7cSOI53p0AHssocgEEyJ8zEQRdY19K+8HuoocImqgWUMZOqiOVWcG5ZhrduJ1FHh9qo7IsaExro7t2FhJ3LlOrHQg8riutPQxEvVwDMXkBY5e1ndjc30jvuG/uFQsXiGZnyuZIkQHqYQf2h5CeyLb0C8b6G/dUlsMqhiJHYuzsuJksyxnd1cY0tYaW1vTUZc2EWbqghZpQAuLmc6FUBtYc77xQMhgRtJnlJkd42d4c14IVU5Gkdh2VkXdapmzh85dCWXq3DyaZEYAZFiHp5lOrDlTxijbMCqKrAGSMKBnAGVSxvobbxuBpAxMYcRoCwUG5QdhMo3O3AgWoAclSOBCQ7AsdGYXc3NhGoGpXWq3GzqctgNAVYKbqRe17eiwPHfSAwUvGWkfsBziW3nN6MfNh4UjBlzZbnq0uDI6jrHa11zW3a6W9tA6EbTtIxveIqM6G9kYXANwNL7qXHiJApyqGl3BGPZNja5Yd2tOfsp1sdSCCbb7kaa0yZMmgbMxBGbL2brplAHpce+kMkTTiMDrDZiQBkHnMdwtwHeaibTSSRMrWaO+bs5etiJQglc3ZcEaWPO9JE127dlzgA5u0hy+jcbjrpR4jGBWyEWFr6AnW2g8SKQzC9JD2pIyxZY2GVWbs2ZFsGC6X7qzcrKSCdb6AegtuVazpRGxa7ZQNSiqN2npniKy1gdGUA8uHsqJAQJu1uFgOJqI8Q5699W09ra7vCohS+q+bzbfTiyWQEfKdKt4MVoKq5Y+61CF7USVl45cXRaTHMaYCEClRTrbtGomJxhOg3VKiaSypEqPFqgN9T3bqrpZSabzURNUoJGEsrkCjoqMVVGQYoZaApa11Y4KWhDZorU/lvTTCssuNwYJiRR0aLU3D4DP6aDxNZGkYtkAijqxfY8no5W8GFQ5YGXzhalYnFo7F5PPo+D7z86ShQ8nv0fB97+dJQrnl2xGnna8i5Cz5nCpDBmyllJa80g0UA6tffupTzl2PWAmUqzZggMUTk3ytbVg1vPOm+p/zzlxKVSK/ZSM5WkW2+cgagncBY99FLHIJEIUgDRBG4Edrf9c21VuXAiupdFIgRTqxz3/hsCHkUiNbrr1EfpENe19eNOriw0aTl3iZySzyR9ZMq3sVEe4ruOYc6UoU5niZiYydZLLCjDeFuNeV6Y2dIFCssi9biULyvKbMbHzoVI0XcOFUMfmgQBowEZnKsFz2eUAhrX9G4G7cTvqCwZMioi9gs37KrHKzgksZJvSaxFw2mmlO4uMCPRjGHbt9nNI99GKv6Nx+FIZAqiMDsL5sKEl2TiXb/AGoAaZJDldGjlLMTnVgI4OYvuJBqC4YZnDHKxvNOVbeCQerj9K49Kn7E2UqHVHNoodIuwOyZftAa95FKVXLo4PWWvlkJsi33pbcbDXxoZQuF2ZRe4A0OcWZuZAHiKbmyxqkUaZmJJVBcm5OjFuC3334U/wBZK/mAKO3dpRvFxkMYvyvShMkKlVPaILZbjO1t5XuPKkBGGHIUnKLm4YZjZT3cD40xJJdQliL2tdiW57+J7xwqYkJkGZ7x3GqBr9ngTyPOkYyVWJCWL8W4Rnx76AMn0jwZaNmR+0u8ZbC3d/7rGTDN2WvoL/3vbXQ9swkowYgLlylr2uTx76ws2HK3ub9/ADkTWcgITR8j7D8aYlHI2Pfu9lOTS8FsTypmSTTtLbuoQhBiHieJNQpxY1KxEuXvv/KoDG9UQwr0KFCgkKhQoUAGKAoqFMBd6MGkUqtoSoTHFNKZQabU0tTXZFxmqZI4kHKg0ZpyJ6annJ3VxZcLi/8ADdTVDZkIpLP7aSTeirLRLk37Oz+Tz6Pg+8/OkoUPJ79Hwfe/nSUK5ZdsRusXOUCkI73OXs2GW+4kb7fCqnDS2mMc0xlcAsOrBWLKxuOscdkOLWyg2F6u3589Lj41DxmBWRY1JZUjfPkTKqubEdvTXfXREsiuGeWQgq0ca2Eko+azWuCgHnlTprppRvIpKuc3WFCn7XKqsvDMgjO47u7dQngJCqQCu7Kpyxxqd5y72PC3tqHicO4ckdu5FpJGsEAGgVNwPjVgPpNkvuVM4ClgXkkzLdmVNy676j4rRyr5huypATna28yHgtiOzSca5jGdWZXtlaULmZuYy8PEVCyBTn1SArfOC3Xu9+JPfQNFkXAYAqWbMBliIC29ISX4UWJnCuRYMt8yA2WNAdAnIte+6omIZmymRWAUX6uOxMn2puIpBizoUIV1JDLGvmo4NwS28WoGPrE6WZCgUpfrnbsb+0FQc+HhT8DR+eVtxDOoLFjoCnEAioKG49GWRL9vciDiOV++nxJucur3XWS9snCy8DQAUsrMnzvZDX+ZXz3sdLtwv+FInTrAEcK40ZIo9LA7i7Def9qOIIWBVgFN1LP58nNQOF6daPMpFuqU6BUIDEKf+od4FAFdjQc7Be01rEMLxAADMn9KxvSDZwS5dtWOYsDYX5ZeIrb4+VkHYTNbTKD5vInnWN6Qx5ypltdNeydCO/vqRGSkU7+HA2tUSbFC5tv51O2vKbabj6XPuqlJoM2AmioUKBAoUKFAAoUKFAAoUKFAApV6TQpp0AsGjvSKFaLIwHlalPrTK04DXVCXNUxUNkUmnWFNEVy5MfF6Gdn8nn0fB95+dJQo/J59HwfefnSUK4ZdsZm8D03xGCxM6362Hr5s0bHcOsbzT/tXR9gdJsNjR8w4D2uYn7LDw51wrbjkYrEf4835jU1FJxF1b6ykqRXR0h2eiZJLb9D/AM0qK4/4a5t0f8oUkQEeLXrkFgJB56jmRxroGDx8U6BoJBIp1tcZh4ijkUtjMuHjDB2vcbrk2B7hTJxRkzKokUg6sQOz3eBqxZAdDYjfYjjTTprffcj8e/nVJlUQzCIxdXyByM5OpYcTc8Kai3ZWGRcxyIpu0gH1vskU32Q5y5pWzX7X8OLx5ilq3aJyZSR25SbrYfUHoimA6ykrZ4wAWzCGI66cGHKjmU3LWDMVygC3Vp4jiah2XISrFFY6ub52HMHlUqEqgsvEXAvv7zQA/wBQq/OtbPYZm9EW+qDupjEHrNFzBSLhyd/PSmIndm7eo4pw7t9HiMUynIiXYjs69lTQA1iSsKbmy3A01JJ/rWP2y+pEgHabsoPOC99aUlhmAJMhtdj5qH7Iqo2zGq/OORmtYvb+gqWJmL2nhjY3I0PZUbgO+qY1o9oxFgLEBW56E+FZ51sbUGbE0KFCgQKFChQAKFChQAKFChQAKFHahagAqOio6ADBpQNIoVoslAOg0lhRA0oGujkpqhHZPJ59Hwfe/nSUKHk9+j4fvPzpKFeZNVJlF3LsHCsSzYaAkkkkwxkkk3JJI1NJ+T2E9Vw/uI/00KFTbGGOj2E9Vw/uY/01N2RsfDxyXjghQ2tdYkU/iBRUKVsEX5w6X81f9Iov2ZNOwv8ApFChQmyiPiMHHZvm0139ldfHSkR4KPQdWnm281fhQoU7YCZMDFf+Gm76i/CiGAizA9Wl7fUX4UKFFsAxgo7n5tP9C/CnFwcdv4af6V+FHQotgI/YY8v8NP8AQvwqDjNlQMLNDEw5GNCP5ijoUWwIeI2Fhja+HgNt14Yzbw0pg9HsJ6rh/cR/po6FFskL5PYT1XD+4j/TQ+T2E9Vw/uI/00KFOxA+T2E9Vw/uI/00Pk9hPVcP7iP9NChRYA+T2E9Vw/uI/wBND5PYT1XD+4j/AE0KFFgD5PYT1XD+4j/TQ+T2E9Vw/uI/00KFFgD5PYT1XD+4j/TQ+T2E9Vw/uI/00KFFgD5PYT1XD+4j/TQ+T2E9Vw/uI/00KFFgD5PYT1XD+4j/AE0Pk9hPVcP7iP8ATQoUWAPk9hPVcP7iP9ND5PYT1XD+5j/TQoVLbAs8HhI40CxoiKL2VVVQLkk2AFt5NChQqb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1.bp.blogspot.com/-lVRBV93qX_A/Te6OeN6t98I/AAAAAAAAAE0/28Cn8wgbPgk/s1600/orac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268760"/>
            <a:ext cx="4072186"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34045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lumMod val="0"/>
                  <a:lumOff val="100000"/>
                </a:srgbClr>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dirty="0" smtClean="0"/>
              <a:t/>
            </a:r>
            <a:br>
              <a:rPr lang="es-CO" dirty="0" smtClean="0"/>
            </a:br>
            <a:r>
              <a:rPr lang="es-CO" sz="4000" dirty="0" smtClean="0">
                <a:latin typeface="Algerian" pitchFamily="82" charset="0"/>
              </a:rPr>
              <a:t>NUESTRRO </a:t>
            </a:r>
            <a:r>
              <a:rPr lang="es-CO" sz="4000" dirty="0">
                <a:latin typeface="Algerian" pitchFamily="82" charset="0"/>
              </a:rPr>
              <a:t>TEMA PARA ESTA OCACION  LLEVA POR TITULO</a:t>
            </a:r>
            <a:br>
              <a:rPr lang="es-CO" sz="4000" dirty="0">
                <a:latin typeface="Algerian" pitchFamily="82" charset="0"/>
              </a:rPr>
            </a:br>
            <a:endParaRPr lang="es-CO" dirty="0">
              <a:latin typeface="Algerian" pitchFamily="82" charset="0"/>
            </a:endParaRPr>
          </a:p>
        </p:txBody>
      </p:sp>
      <p:sp>
        <p:nvSpPr>
          <p:cNvPr id="3" name="2 Marcador de contenido"/>
          <p:cNvSpPr>
            <a:spLocks noGrp="1"/>
          </p:cNvSpPr>
          <p:nvPr>
            <p:ph idx="1"/>
          </p:nvPr>
        </p:nvSpPr>
        <p:spPr>
          <a:xfrm>
            <a:off x="457200" y="1600200"/>
            <a:ext cx="8229600" cy="4997152"/>
          </a:xfrm>
        </p:spPr>
        <p:txBody>
          <a:bodyPr>
            <a:normAutofit fontScale="70000" lnSpcReduction="20000"/>
          </a:bodyPr>
          <a:lstStyle/>
          <a:p>
            <a:pPr marL="0" indent="0" algn="ctr">
              <a:buNone/>
            </a:pPr>
            <a:r>
              <a:rPr lang="es-CO" sz="4200" b="1" i="1" dirty="0">
                <a:solidFill>
                  <a:srgbClr val="FF0000"/>
                </a:solidFill>
              </a:rPr>
              <a:t>¿QUIEN ES EL ELIAS DE HOY?</a:t>
            </a:r>
            <a:endParaRPr lang="es-CO" sz="4200" i="1" dirty="0">
              <a:solidFill>
                <a:srgbClr val="FF0000"/>
              </a:solidFill>
            </a:endParaRPr>
          </a:p>
          <a:p>
            <a:pPr marL="0" indent="0">
              <a:buNone/>
            </a:pPr>
            <a:endParaRPr lang="es-CO" dirty="0" smtClean="0"/>
          </a:p>
          <a:p>
            <a:pPr marL="0" indent="0" algn="ctr">
              <a:buNone/>
            </a:pPr>
            <a:r>
              <a:rPr lang="es-CO" sz="3400" dirty="0" smtClean="0"/>
              <a:t>Por </a:t>
            </a:r>
            <a:r>
              <a:rPr lang="es-CO" sz="3400" dirty="0"/>
              <a:t>mucho tiempo ha habido mucha controversia </a:t>
            </a:r>
            <a:r>
              <a:rPr lang="es-CO" sz="3400" dirty="0" smtClean="0"/>
              <a:t>en cuanto </a:t>
            </a:r>
            <a:r>
              <a:rPr lang="es-CO" sz="3400" dirty="0"/>
              <a:t>a quien es, este Elías. Algunos dicen que es la iglesia predicando </a:t>
            </a:r>
            <a:r>
              <a:rPr lang="es-CO" sz="3400" dirty="0" smtClean="0"/>
              <a:t>al mundo</a:t>
            </a:r>
            <a:r>
              <a:rPr lang="es-CO" sz="3400" dirty="0"/>
              <a:t>, otros que es la hna. Elena de White, hoy con la ayuda divina veremos </a:t>
            </a:r>
            <a:r>
              <a:rPr lang="es-CO" sz="3400" dirty="0" smtClean="0"/>
              <a:t>lo que </a:t>
            </a:r>
            <a:r>
              <a:rPr lang="es-CO" sz="3400" dirty="0"/>
              <a:t>la </a:t>
            </a:r>
            <a:r>
              <a:rPr lang="es-CO" sz="3400" dirty="0" smtClean="0"/>
              <a:t>Palabra </a:t>
            </a:r>
            <a:r>
              <a:rPr lang="es-CO" sz="3400" dirty="0"/>
              <a:t>de Dios tiene que decirnos con respecto a este tema tan </a:t>
            </a:r>
            <a:r>
              <a:rPr lang="es-CO" sz="3400" dirty="0" smtClean="0"/>
              <a:t>oportuno para </a:t>
            </a:r>
            <a:r>
              <a:rPr lang="es-CO" sz="3400" dirty="0"/>
              <a:t>el tiempo en que vivimos, pues veremos que el enemigo lo ha  confundido tanto; porque, el sabe que si </a:t>
            </a:r>
            <a:r>
              <a:rPr lang="es-CO" sz="3400" dirty="0" smtClean="0"/>
              <a:t>la iglesia </a:t>
            </a:r>
            <a:r>
              <a:rPr lang="es-CO" sz="3400" dirty="0"/>
              <a:t>de Dios llega a ver y entender este tema, ese  reavivamiento y reforma tan </a:t>
            </a:r>
            <a:r>
              <a:rPr lang="es-CO" sz="3400" dirty="0" smtClean="0"/>
              <a:t>largamente esperado </a:t>
            </a:r>
            <a:r>
              <a:rPr lang="es-CO" sz="3400" dirty="0"/>
              <a:t>tomara lugar y usted y yo como miembros del pueblo de Dios sabremos </a:t>
            </a:r>
            <a:r>
              <a:rPr lang="es-CO" sz="3400" dirty="0" smtClean="0"/>
              <a:t>lo que </a:t>
            </a:r>
            <a:r>
              <a:rPr lang="es-CO" sz="3400" dirty="0"/>
              <a:t>el Eterno requiere de nosotros como iglesia, por esta misma razón en </a:t>
            </a:r>
            <a:r>
              <a:rPr lang="es-CO" sz="3400" dirty="0" smtClean="0"/>
              <a:t>el nombre </a:t>
            </a:r>
            <a:r>
              <a:rPr lang="es-CO" sz="3400" dirty="0"/>
              <a:t>de Jesús le rogamos que con oración y el deseo de conocer la </a:t>
            </a:r>
            <a:r>
              <a:rPr lang="es-CO" sz="3400" dirty="0" smtClean="0"/>
              <a:t>verdad acudamos </a:t>
            </a:r>
            <a:r>
              <a:rPr lang="es-CO" sz="3400" dirty="0"/>
              <a:t>a la Biblia para examinar juntos este tema</a:t>
            </a:r>
            <a:r>
              <a:rPr lang="es-CO" sz="3400" dirty="0" smtClean="0"/>
              <a:t>.</a:t>
            </a:r>
            <a:r>
              <a:rPr lang="es-CO" sz="3400" dirty="0"/>
              <a:t/>
            </a:r>
            <a:br>
              <a:rPr lang="es-CO" sz="3400" dirty="0"/>
            </a:br>
            <a:endParaRPr lang="es-CO" sz="3400" dirty="0"/>
          </a:p>
        </p:txBody>
      </p:sp>
    </p:spTree>
    <p:extLst>
      <p:ext uri="{BB962C8B-B14F-4D97-AF65-F5344CB8AC3E}">
        <p14:creationId xmlns:p14="http://schemas.microsoft.com/office/powerpoint/2010/main" val="327946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pPr marL="0" indent="0"/>
            <a:r>
              <a:rPr lang="es-CO" b="1" i="1" dirty="0">
                <a:solidFill>
                  <a:srgbClr val="FF0000"/>
                </a:solidFill>
                <a:latin typeface="Algerian" pitchFamily="82" charset="0"/>
              </a:rPr>
              <a:t>El Primer ELÍAS</a:t>
            </a:r>
            <a:endParaRPr lang="es-CO" i="1" dirty="0">
              <a:solidFill>
                <a:srgbClr val="FF0000"/>
              </a:solidFill>
              <a:latin typeface="Algerian" pitchFamily="82" charset="0"/>
            </a:endParaRPr>
          </a:p>
        </p:txBody>
      </p:sp>
      <p:sp>
        <p:nvSpPr>
          <p:cNvPr id="3" name="2 Marcador de contenido"/>
          <p:cNvSpPr>
            <a:spLocks noGrp="1"/>
          </p:cNvSpPr>
          <p:nvPr>
            <p:ph idx="1"/>
          </p:nvPr>
        </p:nvSpPr>
        <p:spPr>
          <a:xfrm>
            <a:off x="457200" y="1600200"/>
            <a:ext cx="8229600" cy="1108720"/>
          </a:xfrm>
        </p:spPr>
        <p:txBody>
          <a:bodyPr>
            <a:normAutofit/>
          </a:bodyPr>
          <a:lstStyle/>
          <a:p>
            <a:pPr marL="0" indent="0" algn="ctr">
              <a:buNone/>
            </a:pPr>
            <a:r>
              <a:rPr lang="es-CO" dirty="0" smtClean="0"/>
              <a:t>Preguntamos</a:t>
            </a:r>
            <a:r>
              <a:rPr lang="es-CO" dirty="0"/>
              <a:t>: </a:t>
            </a:r>
            <a:r>
              <a:rPr lang="es-CO" b="1" i="1" u="sng" dirty="0">
                <a:solidFill>
                  <a:srgbClr val="FF0000"/>
                </a:solidFill>
              </a:rPr>
              <a:t>¿cuántos Elías nos presenta </a:t>
            </a:r>
            <a:r>
              <a:rPr lang="es-CO" b="1" i="1" u="sng" dirty="0" smtClean="0">
                <a:solidFill>
                  <a:srgbClr val="FF0000"/>
                </a:solidFill>
              </a:rPr>
              <a:t>la Biblia?</a:t>
            </a:r>
          </a:p>
        </p:txBody>
      </p:sp>
      <p:sp>
        <p:nvSpPr>
          <p:cNvPr id="2" name="1 Rectángulo"/>
          <p:cNvSpPr/>
          <p:nvPr/>
        </p:nvSpPr>
        <p:spPr>
          <a:xfrm>
            <a:off x="323528" y="2780928"/>
            <a:ext cx="6336704" cy="2308324"/>
          </a:xfrm>
          <a:prstGeom prst="rect">
            <a:avLst/>
          </a:prstGeom>
        </p:spPr>
        <p:txBody>
          <a:bodyPr wrap="square">
            <a:spAutoFit/>
          </a:bodyPr>
          <a:lstStyle/>
          <a:p>
            <a:pPr algn="ctr"/>
            <a:r>
              <a:rPr lang="es-CO" sz="2400" dirty="0"/>
              <a:t>Veremos que la Palabra de Dios nos presenta a tres Elías, empezaremos con el primero, que se encuentra en </a:t>
            </a:r>
            <a:r>
              <a:rPr lang="es-CO" sz="2400" dirty="0">
                <a:solidFill>
                  <a:srgbClr val="FF0000"/>
                </a:solidFill>
              </a:rPr>
              <a:t>1 de Reyes. 17:1 </a:t>
            </a:r>
            <a:r>
              <a:rPr lang="es-CO" sz="2400" dirty="0"/>
              <a:t>“</a:t>
            </a:r>
            <a:r>
              <a:rPr lang="es-CO" sz="2400" b="1" dirty="0"/>
              <a:t>Entonces Elías tisbita, de Galaad, dijo a Acab: "Vive el Eterno Dios de Israel, a quien sirvo, que no habrá lluvia ni rocío en estos años, sino por mi palabra</a:t>
            </a:r>
            <a:r>
              <a:rPr lang="es-CO" sz="2400" b="1" dirty="0" smtClean="0"/>
              <a:t>".”</a:t>
            </a:r>
            <a:endParaRPr lang="es-CO" sz="2400" dirty="0"/>
          </a:p>
        </p:txBody>
      </p:sp>
      <p:pic>
        <p:nvPicPr>
          <p:cNvPr id="5" name="Picture 2" descr="http://2.bp.blogspot.com/_c7_sIP23R7c/Swhux8IU9XI/AAAAAAAAAfw/ZXuhN5RMkGQ/s1600/profeta+elias+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2564905"/>
            <a:ext cx="1944216" cy="2016224"/>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23528" y="5445224"/>
            <a:ext cx="8280920" cy="1384995"/>
          </a:xfrm>
          <a:prstGeom prst="rect">
            <a:avLst/>
          </a:prstGeom>
        </p:spPr>
        <p:txBody>
          <a:bodyPr wrap="square">
            <a:spAutoFit/>
          </a:bodyPr>
          <a:lstStyle/>
          <a:p>
            <a:pPr algn="ctr"/>
            <a:r>
              <a:rPr lang="es-CO" sz="2800" dirty="0"/>
              <a:t>Este primer Elías, tisbita como sabemos apareció cuando el rey Acab y el pueblo de Israel estaba en grande apostasía; dice la inspiración:</a:t>
            </a:r>
          </a:p>
        </p:txBody>
      </p:sp>
    </p:spTree>
    <p:extLst>
      <p:ext uri="{BB962C8B-B14F-4D97-AF65-F5344CB8AC3E}">
        <p14:creationId xmlns:p14="http://schemas.microsoft.com/office/powerpoint/2010/main" val="315644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p:spPr>
        <p:txBody>
          <a:bodyPr>
            <a:normAutofit fontScale="92500" lnSpcReduction="10000"/>
          </a:bodyPr>
          <a:lstStyle/>
          <a:p>
            <a:pPr marL="0" indent="0" algn="ctr">
              <a:buNone/>
            </a:pPr>
            <a:r>
              <a:rPr lang="es-CO" b="1" dirty="0"/>
              <a:t>“Dos años antes de la muerte de </a:t>
            </a:r>
            <a:r>
              <a:rPr lang="es-CO" b="1" dirty="0" smtClean="0"/>
              <a:t>Asa, Acab </a:t>
            </a:r>
            <a:r>
              <a:rPr lang="es-CO" b="1" dirty="0"/>
              <a:t>comenzó a gobernar en el reino de Israel. Desde el principio, su </a:t>
            </a:r>
            <a:r>
              <a:rPr lang="es-CO" b="1" dirty="0" smtClean="0"/>
              <a:t>reinado quedó </a:t>
            </a:r>
            <a:r>
              <a:rPr lang="es-CO" b="1" dirty="0"/>
              <a:t>señalado por una apostasía extraña y terrible</a:t>
            </a:r>
            <a:r>
              <a:rPr lang="es-CO" b="1" dirty="0" smtClean="0"/>
              <a:t>.”</a:t>
            </a:r>
          </a:p>
          <a:p>
            <a:pPr marL="0" indent="0" algn="ctr">
              <a:buNone/>
            </a:pPr>
            <a:r>
              <a:rPr lang="es-CO" b="1" dirty="0" smtClean="0"/>
              <a:t>  </a:t>
            </a:r>
            <a:r>
              <a:rPr lang="es-CO" b="1" dirty="0"/>
              <a:t> </a:t>
            </a:r>
            <a:r>
              <a:rPr lang="es-CO" b="1" dirty="0" smtClean="0">
                <a:solidFill>
                  <a:srgbClr val="FF0000"/>
                </a:solidFill>
              </a:rPr>
              <a:t>(Profetas </a:t>
            </a:r>
            <a:r>
              <a:rPr lang="es-CO" b="1" dirty="0">
                <a:solidFill>
                  <a:srgbClr val="FF0000"/>
                </a:solidFill>
              </a:rPr>
              <a:t>y Reyes pg. </a:t>
            </a:r>
            <a:r>
              <a:rPr lang="es-CO" b="1" dirty="0" smtClean="0">
                <a:solidFill>
                  <a:srgbClr val="FF0000"/>
                </a:solidFill>
              </a:rPr>
              <a:t>83)</a:t>
            </a:r>
            <a:r>
              <a:rPr lang="es-CO" b="1" dirty="0">
                <a:solidFill>
                  <a:srgbClr val="FF0000"/>
                </a:solidFill>
              </a:rPr>
              <a:t>.</a:t>
            </a:r>
            <a:endParaRPr lang="es-CO" dirty="0">
              <a:solidFill>
                <a:srgbClr val="FF0000"/>
              </a:solidFill>
            </a:endParaRPr>
          </a:p>
          <a:p>
            <a:pPr marL="0" indent="0" algn="ctr">
              <a:buNone/>
            </a:pPr>
            <a:r>
              <a:rPr lang="es-CO" dirty="0"/>
              <a:t/>
            </a:r>
            <a:br>
              <a:rPr lang="es-CO" dirty="0"/>
            </a:br>
            <a:r>
              <a:rPr lang="es-CO" b="1" dirty="0"/>
              <a:t>No sólo introdujo Acab el culto de </a:t>
            </a:r>
            <a:r>
              <a:rPr lang="es-CO" b="1" dirty="0" smtClean="0"/>
              <a:t>Baal en la </a:t>
            </a:r>
            <a:r>
              <a:rPr lang="es-CO" b="1" dirty="0"/>
              <a:t>capital, sino que bajo la dirección de Jezabel erigió altares paganos </a:t>
            </a:r>
            <a:r>
              <a:rPr lang="es-CO" b="1" dirty="0" smtClean="0"/>
              <a:t>en muchos </a:t>
            </a:r>
            <a:r>
              <a:rPr lang="es-CO" b="1" dirty="0"/>
              <a:t>"altos," donde, a la sombra de los bosquecillos </a:t>
            </a:r>
            <a:r>
              <a:rPr lang="es-CO" b="1" dirty="0" smtClean="0"/>
              <a:t>circundantes, los </a:t>
            </a:r>
            <a:r>
              <a:rPr lang="es-CO" b="1" dirty="0"/>
              <a:t>sacerdotes y otros personajes relacionados con esta forma seductora de </a:t>
            </a:r>
            <a:r>
              <a:rPr lang="es-CO" b="1" dirty="0" smtClean="0"/>
              <a:t>la idolatría </a:t>
            </a:r>
            <a:r>
              <a:rPr lang="es-CO" b="1" dirty="0"/>
              <a:t>ejercían su influencia funesta, hasta que casi todo Israel seguía </a:t>
            </a:r>
            <a:r>
              <a:rPr lang="es-CO" b="1" dirty="0" smtClean="0"/>
              <a:t>en pos </a:t>
            </a:r>
            <a:r>
              <a:rPr lang="es-CO" b="1" dirty="0"/>
              <a:t>de Baal. </a:t>
            </a:r>
            <a:endParaRPr lang="es-CO" dirty="0"/>
          </a:p>
        </p:txBody>
      </p:sp>
    </p:spTree>
    <p:extLst>
      <p:ext uri="{BB962C8B-B14F-4D97-AF65-F5344CB8AC3E}">
        <p14:creationId xmlns:p14="http://schemas.microsoft.com/office/powerpoint/2010/main" val="2509573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lstStyle/>
          <a:p>
            <a:pPr marL="0" indent="0" algn="ctr">
              <a:buNone/>
            </a:pPr>
            <a:endParaRPr lang="es-CO" b="1" dirty="0" smtClean="0"/>
          </a:p>
          <a:p>
            <a:pPr marL="0" indent="0" algn="ctr">
              <a:buNone/>
            </a:pPr>
            <a:r>
              <a:rPr lang="es-CO" b="1" dirty="0" smtClean="0"/>
              <a:t>"</a:t>
            </a:r>
            <a:r>
              <a:rPr lang="es-CO" b="1" dirty="0"/>
              <a:t>A la verdad ninguno fue como Acab, que se vendiese a </a:t>
            </a:r>
            <a:r>
              <a:rPr lang="es-CO" b="1" dirty="0" smtClean="0"/>
              <a:t>hacer lo </a:t>
            </a:r>
            <a:r>
              <a:rPr lang="es-CO" b="1" dirty="0"/>
              <a:t>malo a los ojos del Eterno; porque Jezabel su mujer lo incitaba.  El fue en grande manera abominable, caminando</a:t>
            </a:r>
            <a:br>
              <a:rPr lang="es-CO" b="1" dirty="0"/>
            </a:br>
            <a:r>
              <a:rPr lang="es-CO" b="1" dirty="0"/>
              <a:t>en pos de los ídolos, conforme a todo lo que hicieron los </a:t>
            </a:r>
            <a:r>
              <a:rPr lang="es-CO" b="1" dirty="0" smtClean="0"/>
              <a:t>Amorreos, </a:t>
            </a:r>
            <a:r>
              <a:rPr lang="es-CO" b="1" dirty="0"/>
              <a:t>a los </a:t>
            </a:r>
            <a:r>
              <a:rPr lang="es-CO" b="1" dirty="0" smtClean="0"/>
              <a:t>cuales lanzó </a:t>
            </a:r>
            <a:r>
              <a:rPr lang="es-CO" b="1" dirty="0"/>
              <a:t>Jehová delante de los hijos de Israel</a:t>
            </a:r>
            <a:r>
              <a:rPr lang="es-CO" b="1" dirty="0" smtClean="0"/>
              <a:t>.«</a:t>
            </a:r>
          </a:p>
          <a:p>
            <a:pPr marL="0" indent="0" algn="ctr">
              <a:buNone/>
            </a:pPr>
            <a:r>
              <a:rPr lang="es-CO" b="1" dirty="0" smtClean="0"/>
              <a:t> </a:t>
            </a:r>
            <a:r>
              <a:rPr lang="es-CO" b="1" dirty="0">
                <a:solidFill>
                  <a:srgbClr val="FF0000"/>
                </a:solidFill>
              </a:rPr>
              <a:t>(1 Rey. 21: 25, 26.) </a:t>
            </a:r>
            <a:r>
              <a:rPr lang="es-CO" b="1" dirty="0" smtClean="0">
                <a:solidFill>
                  <a:srgbClr val="FF0000"/>
                </a:solidFill>
              </a:rPr>
              <a:t>- Profetas </a:t>
            </a:r>
            <a:r>
              <a:rPr lang="es-CO" b="1" dirty="0">
                <a:solidFill>
                  <a:srgbClr val="FF0000"/>
                </a:solidFill>
              </a:rPr>
              <a:t>y Reyes pg. </a:t>
            </a:r>
            <a:r>
              <a:rPr lang="es-CO" b="1" dirty="0" smtClean="0">
                <a:solidFill>
                  <a:srgbClr val="FF0000"/>
                </a:solidFill>
              </a:rPr>
              <a:t>84).</a:t>
            </a:r>
            <a:endParaRPr lang="es-CO" dirty="0">
              <a:solidFill>
                <a:srgbClr val="FF0000"/>
              </a:solidFill>
            </a:endParaRPr>
          </a:p>
          <a:p>
            <a:endParaRPr lang="es-CO" dirty="0"/>
          </a:p>
          <a:p>
            <a:endParaRPr lang="es-CO" dirty="0"/>
          </a:p>
        </p:txBody>
      </p:sp>
    </p:spTree>
    <p:extLst>
      <p:ext uri="{BB962C8B-B14F-4D97-AF65-F5344CB8AC3E}">
        <p14:creationId xmlns:p14="http://schemas.microsoft.com/office/powerpoint/2010/main" val="4457037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20000"/>
          </a:bodyPr>
          <a:lstStyle/>
          <a:p>
            <a:pPr marL="0" indent="0" algn="ctr">
              <a:buNone/>
            </a:pPr>
            <a:r>
              <a:rPr lang="es-CO" b="1" dirty="0"/>
              <a:t>“¡Ay! ¡Cuánto se había alejado la </a:t>
            </a:r>
            <a:r>
              <a:rPr lang="es-CO" b="1" dirty="0" smtClean="0"/>
              <a:t>gloria de </a:t>
            </a:r>
            <a:r>
              <a:rPr lang="es-CO" b="1" dirty="0"/>
              <a:t>Israel! Nunca había caído tan bajo en la apostasía el pueblo escogido de</a:t>
            </a:r>
            <a:br>
              <a:rPr lang="es-CO" b="1" dirty="0"/>
            </a:br>
            <a:r>
              <a:rPr lang="es-CO" b="1" dirty="0"/>
              <a:t>Dios</a:t>
            </a:r>
            <a:r>
              <a:rPr lang="es-CO" b="1" dirty="0" smtClean="0"/>
              <a:t>.</a:t>
            </a:r>
          </a:p>
          <a:p>
            <a:pPr marL="0" indent="0" algn="ctr">
              <a:buNone/>
            </a:pPr>
            <a:r>
              <a:rPr lang="es-CO" b="1" dirty="0" smtClean="0"/>
              <a:t> </a:t>
            </a:r>
            <a:r>
              <a:rPr lang="es-CO" b="1" dirty="0"/>
              <a:t>Los "profetas de Baal" eran "cuatrocientos </a:t>
            </a:r>
            <a:r>
              <a:rPr lang="es-CO" b="1" dirty="0" smtClean="0"/>
              <a:t>y cincuenta</a:t>
            </a:r>
            <a:r>
              <a:rPr lang="es-CO" b="1" dirty="0"/>
              <a:t>," además de los "cuatrocientos profetas de </a:t>
            </a:r>
            <a:r>
              <a:rPr lang="es-CO" b="1" dirty="0" smtClean="0"/>
              <a:t>los bosques</a:t>
            </a:r>
            <a:r>
              <a:rPr lang="es-CO" b="1" dirty="0"/>
              <a:t>." </a:t>
            </a:r>
            <a:endParaRPr lang="es-CO" b="1" dirty="0" smtClean="0"/>
          </a:p>
          <a:p>
            <a:pPr marL="0" indent="0" algn="ctr">
              <a:buNone/>
            </a:pPr>
            <a:r>
              <a:rPr lang="es-CO" b="1" dirty="0" smtClean="0"/>
              <a:t>Nada que </a:t>
            </a:r>
            <a:r>
              <a:rPr lang="es-CO" b="1" dirty="0"/>
              <a:t>no fuese el poder prodigioso de Dios podía </a:t>
            </a:r>
            <a:r>
              <a:rPr lang="es-CO" b="1" dirty="0" smtClean="0"/>
              <a:t>preservar a </a:t>
            </a:r>
            <a:r>
              <a:rPr lang="es-CO" b="1" dirty="0"/>
              <a:t>la nación de una ruina absoluta. Israel se había separado voluntariamente </a:t>
            </a:r>
            <a:r>
              <a:rPr lang="es-CO" b="1" dirty="0" smtClean="0"/>
              <a:t>de Jehová</a:t>
            </a:r>
            <a:r>
              <a:rPr lang="es-CO" b="1" dirty="0"/>
              <a:t>. Sin embargo, los anhelos compasivos del Señor seguían manifestándose </a:t>
            </a:r>
            <a:r>
              <a:rPr lang="es-CO" b="1" dirty="0" smtClean="0"/>
              <a:t>en favor </a:t>
            </a:r>
            <a:r>
              <a:rPr lang="es-CO" b="1" dirty="0"/>
              <a:t>de aquellos que habían sido inducidos a pecar, y estaba él por </a:t>
            </a:r>
            <a:r>
              <a:rPr lang="es-CO" b="1" dirty="0" smtClean="0"/>
              <a:t>mandarles uno </a:t>
            </a:r>
            <a:r>
              <a:rPr lang="es-CO" b="1" dirty="0"/>
              <a:t>de los más poderosos de sus profetas, uno por medio de quien muchos iban </a:t>
            </a:r>
            <a:r>
              <a:rPr lang="es-CO" b="1" dirty="0" smtClean="0"/>
              <a:t>a ser </a:t>
            </a:r>
            <a:r>
              <a:rPr lang="es-CO" b="1" dirty="0"/>
              <a:t>reconquistados e inducidos a renovar su fidelidad al Dios de sus padres.” </a:t>
            </a:r>
            <a:br>
              <a:rPr lang="es-CO" b="1" dirty="0"/>
            </a:br>
            <a:r>
              <a:rPr lang="es-CO" b="1" dirty="0">
                <a:solidFill>
                  <a:srgbClr val="FF0000"/>
                </a:solidFill>
              </a:rPr>
              <a:t> </a:t>
            </a:r>
            <a:r>
              <a:rPr lang="es-CO" b="1" dirty="0" smtClean="0">
                <a:solidFill>
                  <a:srgbClr val="FF0000"/>
                </a:solidFill>
              </a:rPr>
              <a:t>(Profetas </a:t>
            </a:r>
            <a:r>
              <a:rPr lang="es-CO" b="1" dirty="0">
                <a:solidFill>
                  <a:srgbClr val="FF0000"/>
                </a:solidFill>
              </a:rPr>
              <a:t>y Reyes pg. </a:t>
            </a:r>
            <a:r>
              <a:rPr lang="es-CO" b="1" dirty="0" smtClean="0">
                <a:solidFill>
                  <a:srgbClr val="FF0000"/>
                </a:solidFill>
              </a:rPr>
              <a:t>85,86).</a:t>
            </a:r>
            <a:endParaRPr lang="es-CO" dirty="0">
              <a:solidFill>
                <a:srgbClr val="FF0000"/>
              </a:solidFill>
            </a:endParaRPr>
          </a:p>
        </p:txBody>
      </p:sp>
    </p:spTree>
    <p:extLst>
      <p:ext uri="{BB962C8B-B14F-4D97-AF65-F5344CB8AC3E}">
        <p14:creationId xmlns:p14="http://schemas.microsoft.com/office/powerpoint/2010/main" val="3736827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rPr>
              <a:t>¿Porqu</a:t>
            </a:r>
            <a:r>
              <a:rPr lang="es-CO" b="1" i="1" dirty="0">
                <a:solidFill>
                  <a:srgbClr val="FF0000"/>
                </a:solidFill>
              </a:rPr>
              <a:t>é</a:t>
            </a:r>
            <a:r>
              <a:rPr lang="es-CO" b="1" i="1" dirty="0" smtClean="0">
                <a:solidFill>
                  <a:srgbClr val="FF0000"/>
                </a:solidFill>
              </a:rPr>
              <a:t> causa fue perseguido Elías</a:t>
            </a:r>
            <a:endParaRPr lang="es-CO" b="1" i="1" dirty="0">
              <a:solidFill>
                <a:srgbClr val="FF0000"/>
              </a:solidFill>
            </a:endParaRPr>
          </a:p>
        </p:txBody>
      </p:sp>
      <p:sp>
        <p:nvSpPr>
          <p:cNvPr id="3" name="2 Marcador de contenido"/>
          <p:cNvSpPr>
            <a:spLocks noGrp="1"/>
          </p:cNvSpPr>
          <p:nvPr>
            <p:ph idx="1"/>
          </p:nvPr>
        </p:nvSpPr>
        <p:spPr>
          <a:xfrm>
            <a:off x="179512" y="1600200"/>
            <a:ext cx="8712968" cy="5069160"/>
          </a:xfrm>
        </p:spPr>
        <p:txBody>
          <a:bodyPr>
            <a:normAutofit fontScale="92500"/>
          </a:bodyPr>
          <a:lstStyle/>
          <a:p>
            <a:pPr marL="0" indent="0" algn="ctr">
              <a:buNone/>
            </a:pPr>
            <a:r>
              <a:rPr lang="es-CO" b="1" dirty="0" smtClean="0">
                <a:solidFill>
                  <a:srgbClr val="FF0000"/>
                </a:solidFill>
              </a:rPr>
              <a:t>Lea 1Rey.17:</a:t>
            </a:r>
            <a:r>
              <a:rPr lang="es-CO" b="1" u="sng" dirty="0" smtClean="0">
                <a:solidFill>
                  <a:srgbClr val="FF0000"/>
                </a:solidFill>
              </a:rPr>
              <a:t>1</a:t>
            </a:r>
            <a:r>
              <a:rPr lang="es-CO" b="1" dirty="0" smtClean="0">
                <a:solidFill>
                  <a:srgbClr val="FF0000"/>
                </a:solidFill>
              </a:rPr>
              <a:t>-7.</a:t>
            </a:r>
            <a:r>
              <a:rPr lang="es-CO" dirty="0" smtClean="0"/>
              <a:t> </a:t>
            </a:r>
            <a:r>
              <a:rPr lang="es-CO" dirty="0"/>
              <a:t>Entonces Elías tisbita, que era de los moradores de Galaad, dijo a Acab: </a:t>
            </a:r>
            <a:r>
              <a:rPr lang="es-CO" dirty="0" smtClean="0"/>
              <a:t>«Vive </a:t>
            </a:r>
            <a:r>
              <a:rPr lang="es-CO" dirty="0"/>
              <a:t>Jehová Dios de Israel, en cuya presencia estoy, que no habrá lluvia ni rocío en estos años, sino por mi </a:t>
            </a:r>
            <a:r>
              <a:rPr lang="es-CO" dirty="0" smtClean="0"/>
              <a:t>palabra».</a:t>
            </a:r>
          </a:p>
          <a:p>
            <a:pPr marL="0" indent="0">
              <a:buNone/>
            </a:pPr>
            <a:r>
              <a:rPr lang="es-CO" dirty="0" smtClean="0"/>
              <a:t> Nota. Fue perseguido por predicar la Palabra de Dios.</a:t>
            </a:r>
          </a:p>
          <a:p>
            <a:pPr marL="0" indent="0" algn="ctr">
              <a:buNone/>
            </a:pPr>
            <a:endParaRPr lang="es-CO" b="1" i="1" dirty="0" smtClean="0">
              <a:solidFill>
                <a:srgbClr val="FF0000"/>
              </a:solidFill>
            </a:endParaRPr>
          </a:p>
          <a:p>
            <a:pPr marL="0" indent="0" algn="ctr">
              <a:buNone/>
            </a:pPr>
            <a:r>
              <a:rPr lang="es-CO" b="1" i="1" dirty="0" smtClean="0">
                <a:solidFill>
                  <a:srgbClr val="FF0000"/>
                </a:solidFill>
              </a:rPr>
              <a:t>¿En este momento de suma necesidad, con que alimentó Dios a Elías? </a:t>
            </a:r>
          </a:p>
          <a:p>
            <a:pPr marL="0" indent="0" algn="ctr">
              <a:buNone/>
            </a:pPr>
            <a:r>
              <a:rPr lang="es-CO" b="1" i="1" dirty="0" smtClean="0">
                <a:solidFill>
                  <a:srgbClr val="FF0000"/>
                </a:solidFill>
              </a:rPr>
              <a:t>Verso 6. </a:t>
            </a:r>
            <a:r>
              <a:rPr lang="es-CO" i="1" dirty="0" smtClean="0"/>
              <a:t>Los cuervos le traían pan y carne por la mañana, y pan y carne por la tarde. Y bebía del arroyo.</a:t>
            </a:r>
            <a:endParaRPr lang="es-CO" i="1" dirty="0"/>
          </a:p>
        </p:txBody>
      </p:sp>
    </p:spTree>
    <p:extLst>
      <p:ext uri="{BB962C8B-B14F-4D97-AF65-F5344CB8AC3E}">
        <p14:creationId xmlns:p14="http://schemas.microsoft.com/office/powerpoint/2010/main" val="168076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wheel(1)">
                                      <p:cBhvr>
                                        <p:cTn id="2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a:bodyPr>
          <a:lstStyle/>
          <a:p>
            <a:pPr marL="0" indent="0" algn="ctr">
              <a:buNone/>
            </a:pPr>
            <a:r>
              <a:rPr lang="es-CO" dirty="0"/>
              <a:t>Vemos que la situación del pueblo era terrible </a:t>
            </a:r>
            <a:r>
              <a:rPr lang="es-CO" dirty="0" smtClean="0"/>
              <a:t>no solo </a:t>
            </a:r>
            <a:r>
              <a:rPr lang="es-CO" dirty="0"/>
              <a:t>estaba en grande apostasía sino que la gloria de Dios se había alejado </a:t>
            </a:r>
            <a:r>
              <a:rPr lang="es-CO" dirty="0" smtClean="0"/>
              <a:t>de ellos</a:t>
            </a:r>
            <a:r>
              <a:rPr lang="es-CO" dirty="0"/>
              <a:t>, pero en su gran misericordia Dios les mando uno los mas poderosos de </a:t>
            </a:r>
            <a:r>
              <a:rPr lang="es-CO" dirty="0" smtClean="0"/>
              <a:t>sus profetas</a:t>
            </a:r>
            <a:r>
              <a:rPr lang="es-CO" dirty="0"/>
              <a:t>, llamado Elías, </a:t>
            </a:r>
            <a:r>
              <a:rPr lang="es-CO" i="1" u="sng" dirty="0"/>
              <a:t>no dejemos pasar por alto el punto de que este </a:t>
            </a:r>
            <a:r>
              <a:rPr lang="es-CO" i="1" u="sng" dirty="0" smtClean="0"/>
              <a:t>profeta Elías </a:t>
            </a:r>
            <a:r>
              <a:rPr lang="es-CO" i="1" u="sng" dirty="0"/>
              <a:t>llego al pueblo de Dios y no al mundo gentil y su mensaje era un </a:t>
            </a:r>
            <a:r>
              <a:rPr lang="es-CO" i="1" u="sng" dirty="0" smtClean="0"/>
              <a:t>mensaje de </a:t>
            </a:r>
            <a:r>
              <a:rPr lang="es-CO" i="1" u="sng" dirty="0"/>
              <a:t>misericordia y </a:t>
            </a:r>
            <a:r>
              <a:rPr lang="es-CO" i="1" u="sng" dirty="0" smtClean="0"/>
              <a:t>juicio</a:t>
            </a:r>
            <a:r>
              <a:rPr lang="es-CO" dirty="0"/>
              <a:t>.</a:t>
            </a:r>
            <a:endParaRPr lang="es-CO" dirty="0" smtClean="0"/>
          </a:p>
          <a:p>
            <a:pPr marL="0" indent="0" algn="ctr">
              <a:buNone/>
            </a:pPr>
            <a:endParaRPr lang="es-CO" i="1" dirty="0" smtClean="0">
              <a:solidFill>
                <a:srgbClr val="FF0000"/>
              </a:solidFill>
            </a:endParaRPr>
          </a:p>
          <a:p>
            <a:pPr marL="0" indent="0" algn="ctr">
              <a:buNone/>
            </a:pPr>
            <a:r>
              <a:rPr lang="es-CO" i="1" dirty="0" smtClean="0">
                <a:solidFill>
                  <a:srgbClr val="FF0000"/>
                </a:solidFill>
              </a:rPr>
              <a:t>¿</a:t>
            </a:r>
            <a:r>
              <a:rPr lang="es-CO" i="1" dirty="0">
                <a:solidFill>
                  <a:srgbClr val="FF0000"/>
                </a:solidFill>
              </a:rPr>
              <a:t>será que </a:t>
            </a:r>
            <a:r>
              <a:rPr lang="es-CO" i="1" dirty="0" smtClean="0">
                <a:solidFill>
                  <a:srgbClr val="FF0000"/>
                </a:solidFill>
              </a:rPr>
              <a:t>Elías </a:t>
            </a:r>
            <a:r>
              <a:rPr lang="es-CO" i="1" dirty="0">
                <a:solidFill>
                  <a:srgbClr val="FF0000"/>
                </a:solidFill>
              </a:rPr>
              <a:t>tisbita  era un reformador?</a:t>
            </a:r>
            <a:br>
              <a:rPr lang="es-CO" i="1" dirty="0">
                <a:solidFill>
                  <a:srgbClr val="FF0000"/>
                </a:solidFill>
              </a:rPr>
            </a:br>
            <a:endParaRPr lang="es-CO" i="1" dirty="0" smtClean="0">
              <a:solidFill>
                <a:srgbClr val="FF0000"/>
              </a:solidFill>
            </a:endParaRPr>
          </a:p>
        </p:txBody>
      </p:sp>
    </p:spTree>
    <p:extLst>
      <p:ext uri="{BB962C8B-B14F-4D97-AF65-F5344CB8AC3E}">
        <p14:creationId xmlns:p14="http://schemas.microsoft.com/office/powerpoint/2010/main" val="14793283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lnSpcReduction="10000"/>
          </a:bodyPr>
          <a:lstStyle/>
          <a:p>
            <a:pPr marL="0" indent="0" algn="ctr">
              <a:buNone/>
            </a:pPr>
            <a:r>
              <a:rPr lang="es-CO" b="1" dirty="0"/>
              <a:t>En medio de esta oscuridad espiritual y degradación moral, apareció en la escena de la vida pública con repentino dramatismo un testigo de Dios, solitario pero sorprendente</a:t>
            </a:r>
            <a:r>
              <a:rPr lang="es-CO" b="1" dirty="0" smtClean="0"/>
              <a:t>.</a:t>
            </a:r>
            <a:endParaRPr lang="es-CO" b="1" dirty="0"/>
          </a:p>
          <a:p>
            <a:endParaRPr lang="es-CO" b="1" dirty="0" smtClean="0"/>
          </a:p>
          <a:p>
            <a:pPr marL="0" indent="0" algn="ctr">
              <a:buNone/>
            </a:pPr>
            <a:r>
              <a:rPr lang="es-CO" b="1" dirty="0">
                <a:solidFill>
                  <a:srgbClr val="FF0000"/>
                </a:solidFill>
              </a:rPr>
              <a:t>Elías aparece ante nuestros ojos de la manera más abrupta. </a:t>
            </a:r>
            <a:r>
              <a:rPr lang="es-CO" b="1" i="1" u="sng" dirty="0">
                <a:solidFill>
                  <a:srgbClr val="FF0000"/>
                </a:solidFill>
              </a:rPr>
              <a:t>Nada se nos dice de quiénes eran </a:t>
            </a:r>
            <a:r>
              <a:rPr lang="es-CO" b="1" i="1" u="sng" dirty="0" smtClean="0">
                <a:solidFill>
                  <a:srgbClr val="FF0000"/>
                </a:solidFill>
              </a:rPr>
              <a:t>sus </a:t>
            </a:r>
            <a:r>
              <a:rPr lang="es-CO" b="1" i="1" u="sng" dirty="0">
                <a:solidFill>
                  <a:srgbClr val="FF0000"/>
                </a:solidFill>
              </a:rPr>
              <a:t>padres, o de cuál fue su vida anterior. Ni siquiera sabemos a que tribu pertenecía</a:t>
            </a:r>
            <a:r>
              <a:rPr lang="es-CO" b="1" dirty="0">
                <a:solidFill>
                  <a:srgbClr val="FF0000"/>
                </a:solidFill>
              </a:rPr>
              <a:t>, aunque el hecho de que fuera «de los moradores de Galaad” parece indicar que pertenecía a Gad o a Manasés, toda vez que Galaad estaba dividido entre las dos.</a:t>
            </a:r>
            <a:endParaRPr lang="es-CO" dirty="0">
              <a:solidFill>
                <a:srgbClr val="FF0000"/>
              </a:solidFill>
            </a:endParaRPr>
          </a:p>
        </p:txBody>
      </p:sp>
    </p:spTree>
    <p:extLst>
      <p:ext uri="{BB962C8B-B14F-4D97-AF65-F5344CB8AC3E}">
        <p14:creationId xmlns:p14="http://schemas.microsoft.com/office/powerpoint/2010/main" val="358662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3893" y="314658"/>
            <a:ext cx="8229600" cy="2970326"/>
          </a:xfrm>
        </p:spPr>
        <p:txBody>
          <a:bodyPr>
            <a:normAutofit fontScale="85000" lnSpcReduction="20000"/>
          </a:bodyPr>
          <a:lstStyle/>
          <a:p>
            <a:pPr marL="0" indent="0" algn="ctr">
              <a:buNone/>
            </a:pPr>
            <a:r>
              <a:rPr lang="es-CO" b="1" dirty="0"/>
              <a:t>El que se nos diga que Elías "era de los moradores de Galaad» está registrado, sin duda, para arrojar luz sobre su preparación natural, que siempre ejerce una influencia poderosa en la formación del carácter. Los habitantes de aquellas colinas reflejaban la naturaleza de su medio ambiente: eran bruscos y toscos, graves y austeros, habitaban en aldeas rústicas, y subsistían de sus rebaños</a:t>
            </a:r>
            <a:r>
              <a:rPr lang="es-CO" b="1" dirty="0" smtClean="0"/>
              <a:t>.</a:t>
            </a:r>
          </a:p>
        </p:txBody>
      </p:sp>
      <p:sp>
        <p:nvSpPr>
          <p:cNvPr id="2" name="1 Rectángulo"/>
          <p:cNvSpPr/>
          <p:nvPr/>
        </p:nvSpPr>
        <p:spPr>
          <a:xfrm>
            <a:off x="0" y="3356992"/>
            <a:ext cx="6300192" cy="3416320"/>
          </a:xfrm>
          <a:prstGeom prst="rect">
            <a:avLst/>
          </a:prstGeom>
        </p:spPr>
        <p:txBody>
          <a:bodyPr wrap="square">
            <a:spAutoFit/>
          </a:bodyPr>
          <a:lstStyle/>
          <a:p>
            <a:pPr algn="ctr"/>
            <a:r>
              <a:rPr lang="es-CO" sz="2400" b="1" dirty="0" smtClean="0"/>
              <a:t>La </a:t>
            </a:r>
            <a:r>
              <a:rPr lang="es-CO" sz="2400" b="1" dirty="0"/>
              <a:t>mayor parte de su vida en la soledad, y dotado de una resistencia que le permitía soportar grandes esfuerzos físicos, Elías </a:t>
            </a:r>
            <a:r>
              <a:rPr lang="es-CO" sz="2400" b="1" dirty="0" smtClean="0"/>
              <a:t>debía </a:t>
            </a:r>
            <a:r>
              <a:rPr lang="es-CO" sz="2400" b="1" dirty="0"/>
              <a:t>ofrecer un marcado contraste con los habitantes de las ciudades de los valles, y de modo especial con los cortesanos de vida regalada de palacio.</a:t>
            </a:r>
            <a:r>
              <a:rPr lang="es-CO" sz="2400" dirty="0"/>
              <a:t/>
            </a:r>
            <a:br>
              <a:rPr lang="es-CO" sz="2400" dirty="0"/>
            </a:br>
            <a:r>
              <a:rPr lang="es-CO" sz="2400" b="1" dirty="0"/>
              <a:t>Como hombre curtido por la vida al aire libre, siempre envuelto en su capa de pelo de </a:t>
            </a:r>
            <a:r>
              <a:rPr lang="es-CO" sz="2400" b="1" i="1" u="sng" dirty="0"/>
              <a:t>camello</a:t>
            </a:r>
            <a:r>
              <a:rPr lang="es-CO" sz="2400" b="1" dirty="0"/>
              <a:t>, acostumbrado a pasar </a:t>
            </a:r>
            <a:endParaRPr lang="es-CO" sz="2400" dirty="0"/>
          </a:p>
        </p:txBody>
      </p:sp>
      <p:sp>
        <p:nvSpPr>
          <p:cNvPr id="4" name="AutoShape 2" descr="data:image/jpeg;base64,/9j/4AAQSkZJRgABAQAAAQABAAD/2wCEAAkGBhMSERUUExQWFBUWGBsaGBgYFxsZGxoeGyAeHCAaHR0ZGyYfHhwjGRocHzAgIycpLCwtIB8xNTIqNScrLSkBCQoKDgwOGg8PGikfHyQpLCwsLCwpKSksLCwpKSksKSwsKSwsKSksKSksKSwsKSksKSwpLCkpLCkpKSksLCwpKf/AABEIAMwA+AMBIgACEQEDEQH/xAAcAAACAwEBAQEAAAAAAAAAAAAEBQMGBwIBAAj/xAA+EAACAQIFAgQEBAYCAQMEAwABAhEDIQAEEjFBBVEGImFxEzKBkQehsfAUI0JSwdFi4XIVgvEzkqLiFjRU/8QAGQEAAwEBAQAAAAAAAAAAAAAAAQIDBAAF/8QAJBEAAgICAgMBAQADAQAAAAAAAAECEQMhEjETQVEiBGGBsRT/2gAMAwEAAhEDEQA/APM0FAaorK2kqrA7GII0hRA1Aj2nBFOq7JUpKGaVJpiNXebwZMHsDbA2apmqCoAAcgFxpkDj5ebEDeLYb0solPTE6FGkSO49Bv7YnOzMwDJdAp0kmS+seY6iDftG1/UYHzXh16gNOixRGBB1O633m7Se15w+oZktKALAgmY+4wdmYNNhMMZnkt6/QYhwrdiVXRnnUPAVCmHapUdnW+lSLfXnCnK+F3qwabMlKd3sf++2NBodBlQWeU0z7n19IwkbKuKbLTbUP7S1/cY87PlyQ/xYvF/6EdToyMxoGseCF7HaQeeLf94ZZTIqipTWtUESFLWTVJlCfXgdxgankqmtXKOWNgRc/sRiwZPIHMSaqEMrbCAH/wCQ98a/58zlr3/0mkxkuTldJZ021EWO28bE446h0VK7fzCzKRp0gkIIvqgbt74Z1qN5mSIhdx9TgWnWNMgE3aYMWHvje5a+FGj2h0ulRQCmDpgiSZF7De+8Y86fVCpDmNLR9f8AWJKfUm1lHVT/AMgfTtzgCrm9OpyFBBsCbztJ/wAemFjNemd0Nv4kM0TZp9Yvx+RwMKhCvqUQolTvt+l8RdIYVDZ7zJ9bbg++G1agQjQBrOwaYMHYxwcVmnLG67OZV+lUaxrEzqokNIlT6bgnkCJ4mLY96+alKld2IJuQogTGhRAm/I54jDPJdDFKq9SmFVaslwQdcmDotYgX9cL+r5xlCwhDGWCbhgpsDO03j1EYyeHjjqTaOoqOY6tVIAqhq5qA0QjLBiSQ6k/KQ0QNwJm1za+o9DaplxoQB4urxqIAgNJMLfzj7xfEPgun8QvmarK7VDKgKPLEgja5E78/TFsrdZpofOQgb039+duO2+J8ox7NcP5+SRmnWKaJNFiahRv5asCGqgSGCuF1QAwMk3IMSL4b5d1+H5KZgKwDgAjSCrurGZWbW4mDOLDnOjUM0CyFGBTSCqgMJ5VwZFsV/I9LqZJkSiCx/mHUQSIISPKRB+QTAMADF8UvZOcHF0w/o2VWtQVzQUaWZddUfEYLIKxIlgAe8ERfDjqPhJHQvqLVZ1MxCrMwNIAUQosY3IETzgbL1VFLS6hONExIEXAW/wDVYYLo5kGKbNCkeVZIG9pJEzI2/WMak1JU0RcSPIdMpUq1Rwul65+IwPpMhe3sO8cY46v4bSuW1+UCylfKVMg6lvYg/qcN8n06AVJJuWG1tV+exM+xgdsM8v0sRBud2Pc8gdhgTnFLY8cfIy7xJ4XK05pHUyU/h6Gks6li0WuWUn5ja18JPDGWrLoFRC9N1IXUfKkeaY/tvMjvxGNkznTd2A+Iw+XhVn8zb33xVc5QVbPSamNQi4GmNoUcXi1oJxncYva0GUGiTpmVXSPKZVrjjYbHkHcYZtTSoSrWM7Tv6xzaMK6GdZYFrENYGI4w1esrFakCCoIPbvY79sXi1WxKAqFEtIHlKiOIMje8xiSmgUjsZEkekn2OCKKqXV03JvBsYuMco9oMMB5r8z/nDR6AR1KaEAiRFzI7emPsRZurFMf1SSJg2Ht3OPsTlJpiMrXTXdmBen8NkmY2IPa+LClVXA0zaZ1XBjkeuFT5gMSWIgy0kaSu3l7sJnfE2XpOgdlsHgRE+kj1OBVaLsLqrqU6SS3lgxx2OJUzZepCE+WCPQ/6/XAVCrV1EadKxJuCSRxB274PyTQNRBJ2AiJI5xH/ACcg7qlQin5AO5UcXufafrirdPzEVHDLJYSqxt++8YaZ2qxALNcz5JtHfAORy0SWClptAIgdu/1xlyrySug18I6lVtIKSrIWJG5jeIH0wT0jr9OoRoJLDdYjc7wbjnAzIlEu5Zi1iEDHyn35JHGJshm6JcN8H4YYb6YuPXf74bFBJ3YrH2ZqApqJgnjYj09ZwLTdyjFl81vYg8i249cEVWV1UTBnbbbEOXHndC0GDsbQfTbHoNWIxfn878OmZAaubALAMegO5wD/AATnQ1RTzIb0vf1xZKmRprDMPNwSBP0xzXyYJLrvBueJ7j6YEYUwUC5SmluL2UWn/eGtTMCCfT7g4W5ahqbUfMR2a3v6e2CqlYiIEgzabn6RilhI6dcxC/NEi8R6GebbYH6p02lXKFxssSBDEkzB9J4wRVfUAoBQLEz7bA98S5DKM7XkxAF5DbHUfadu+EnT7GUeToh8L9HVNSD5aQget+PcyAJO+JvEPhalmBBVgAZKixJkQSZ2vtHftiy5HKLSSBudz35n89vbAmZ2gER7fnb0nGeUEehGTRnuXoHLOUOkiYFzYcgxtvzI9pOLBRzEEVQYCi6GWm4jSQu1+AJHsYD69AqCTqm0RI79xB+v+sG5Ia6MAEReSCLAXk2m3N+LnCQfGR2aPKJ91Dp6tU1qwCraTceokmRee24x5V0lfKSwWLgkkTyIuf8AR2wJ06tRzLVfht5UeFIGix4IXmF32tthwaK3UKF1bkABpEf9Y1VJq26MFbo+GdZVUgXZv1t9rEzbbDhapCji3tfCWn08s4BmFUCbfNt/szxfDXMUGWw07EAEtHp/URptG0898Y3bZ6EUkqFj9RZXIBPzH3Pc3sF/PBaulVblZPrq/wBYHo0xLTye0xsI3/d+2Bs38RWARBH/AIiR7CABc98KrjsZpMnzXTU0wPMBbfb25xAKIVdLGYNjBtO9vUXwdlKR0w7CeIj9i3OBKuXvcwD3O8bEf9Y1Y3yMOSHF6JaeXKwUAM2Jt78b4CzU6gACQJntA5wXl8wZg7XiP0P+8D1M6NDEiaZJBlh7WxoS1ojQvz3VqZlSxm4AAv6EH984+xxkspTapqU6geCRb0+hx5iDhe2BoDzVNyoV4MEyFEk8j2wRReGKhdekTMSVFov3HfHHScmlalqBLLuXaTfta+r0GGVeqAsIAsCQAd5P3O3OE29lLCCKTC7I7gbagAPzvhfXWWtaLsgtI95x7mabKhDQCVkt2PBt2whz3UyaNVEWWVJ1STKkgEg82O2OlJNUNBJyocfx9NgdIDRNze1vv9O2Bm63RaoU1S8f02J0/ee8YzTM9bKLAJ1GwuYF+B3+++DvDXSPjP8AENYoysCsT95Nom317YyOM1ts9R4sbVIu9aCfL8qkyI2PvyDfDbpxR0CEXubgkb2ucE9GzKEAVAGkRMaSPX032xDnsuKQYK0purdx9OZxbEzz8uOUQoULAFhbc/oLdhiBqjfEVpnTuFi/qR74AzWZNKgrNbUWkk7CYiBzhdkOvU/iWGmbQLk99uPXGm10zMWmo4qGTIjaZ3PEdxjpq+hSJkmR72/0cRU0UBXqNE3m4/KbnHnUqqoBH9RBWNz7eneMUVdoJ18RRZRawmOBvvxgbMV4Omd7gi4vxhaMwxbysDPBJtM8H1thvkunswWAQxIni/f0jfHXaOSPcghdxuIEG9ubwebRiz5OhpH6QPy/frgXI9PFNZEsTu5MTtYHcwbzhi1VVF/bGeUm2a8cKRFXraZvhbVzQkyRHtiLP9XXUYvBj09z7/bCVepAMSxjYmTAEX9ybE2kYSy6jo6z2lpUjWJm3EH0t+nvOOumsHR1Er8S28mTaZneJtfHFTMqBEDmI43sLfpvgHKV6mslULGGAYr5SRYTZnHBgTsbdkT4ysZrlGhhk/DqZN6i0yXB03bf2tax55t2wxUeUs02BAxzRVqgBq/PAVisgSP6oNxI74g6l1GmsS4O9h5vYGLRIvPbGiU1WjLjwvlsN6HmSJDW07QfKSQC2mezT9cEZ7PGYABJmx23N7AxyZ4jnY1Q+JCtUKyMgIsW8wJaAPMsjYFj6xg5M8SZ2uT+n56sZVs2ONDqgxksfkPGklp2EkEwCoHHOCXpGANrXAFvucQdPqjSPy72MCOdtOGVNb9xxvYegn88URFsrubydQHVSZAxmxE2/wDKdXHA5xJ8YugJA1Rccx6TvcYe1qAgk/7j89r4Er9M1GTPl/pEX+rGAeJ/O2K40osll/SEuUMltJBk7TH02tcYV9Q+I+lNIabqpgDcmZMCJ/MgcibOtGkAJoDV5VutQyxMHUVBAWL6mZo5i01r4g+KsKKKguNTaWbyDX5grMDAXcWJkgjbD5MnFdGWcXHZF0jO6gpddMuVKFYgRdvL5iQTtG/aMfY5TqrPJFQMqTaACgSStwdREEEEmGMmLRj7GB/2JOiLmjzw+teuR8Sg2XoqGKIViYjzMBfU1zthjlcpVrsGp0ywJF/lA7yTz6YWVMwKKM38w6UImo50FnIABMlpiTAvY+mOPB/XMz8VQrgUwPNIJpgD+kTpM7AeURfffHpZIKOjTjx8lZbH8FM4Jr1SdTDUlPyCP7Sxk+8ATcDvhb4q6rQ6bQA0iiGEKqwWaIvJBJInmQLd8WKl4gpvU0hi5AvG374xWPxF6J/GIhak7GnqZdIUkyNiCbiQCRzjLOUDXix8X0U3PeG8hXOqlUCu0HSWAiR/bcSbH74rOc+LlbXUm0iD8xFwR3jm+2PqPRz8YKEKsGJJaQZHBkkjvE/bFq6j4cNal/OYeUFgBZQt/STsPqbYhLJGDq7RsjBta0Vbwx1fMU6rtrVlAl/iOdMbwoPlJgRBG02GNN8Hdc+ImpAkOSSNRJF7C5MQIsfacZRmPCrKxUPpBEtyQN5P07xi2+Dui/wrEurQ3LwVG26QTMzxIv8AV5yi1cWTUJdSRcfEIYoWp0iXg+YedT3EFZn0397xmz+IPgNUFCCGPlLLBXkjfvYY1Wj1IwdQ1jex1SB2QtqAnvP+BRvHHTUKmvQoEEmHB2Sf6ggsSx3JJItbkWwvHPUzJlw1tEmV8Y0KmpKjlSsFCwJUz82oCYI/MYsK9WQ0lckVfnCuhEeaIG9r/XbGb+HPDb5g1CSaQRAwYyIL6gpMSQsr25xZPCn4e5n4peuuhFu0mz//AGt5o7C36G7hCF8WQ8Vj3pHTmchEJcnVLGYHqTGwPpjQMhkBRW7SYuT+nsO33xzlKLJMuI4VVACgcRe8czHpzj12LegH7+uM/N1ReGFI8WvJJBtNzuT/AKwi631IrIlhMgaYvbsbHDfM1tK/LB9Z27/9SMVqqmpmcgQSQs32MW7A9/8AGJNu6NMYoBzBkQCJk6gZMnkiTPeIPOAixUghkWxI1TfckgyTMDj85GGDIOGidoAB4HP1G2PloCbc/NOxsb24sfp25etD2Q5CkSZfzKTKqkbN/dqAKgybEm0zE6cNx1BVACAKQRIBAgFS2kwLGBt7RscDJ5Vgab3O8GNwPW222BcvSUfMgUtuLbwJJ+hjfC9bB2Mf4t3SYUmTBBERcggztA+uA+g06ju7GYOohWBEEWiDxqUtB4OO0zCBRyBYDtxe9t/X74+6fljqDBtUmQRa21luIjYyPbnC7sPoLznQpUXMLcCxP11Wt62nAFOloYKxkgbkgt62tO5Gwi2HZrgCJMjvv9bfv1wF/CBm1TJiB9O3luPXjDJC2FZCoVFyO4/Ztsee22HlHNAcR6+0bX2/6xXqOXYmOPNEkWEC8Eixn7ge2CaeYKi40A3M+Vjx5Ymd9579scr7Yjp9D+pXEcT7/s/v6YHqaSIYW9ha/rH3+2K5muvKpMGZ3E7n6iTB5Jtv64EfxFFxq+xF/qTzsSO3uKKYjgxzUq1gfgiBMqHv/VtA0G//ANxMETzgVaS04pLTIUXZlc2g6jEEkEFg0nZtRvGOekdU+O0I4DjVpHxI3iwK73AMQOe+GPTegPTXSpLBhqZmkkuSWYk7kFuTa5O+H9aM8lWhVnehZTVqAKEhVQo2mS8aY8sMzDkbgGYIt9hpmPDbVdJeo5CgE0irBGHC6j5gAePceuPsJLGm74mWWNN9FF8XZCrUo03WkzIGuaNwpYRLK5mJtM+UA7A2r65lqNdqKoC1IlWD3lh8w1v8q2jyKpN9rY1et0F/g/DUmWYG/AHFsJ+o+C6jrUCyGeIbt3uL3/3jVPbLxyUih5b8QWRGNQCZhAkqo/6EnBFL8QHglw4DGBvEH15uR9sPsz+EtKoUB+ImmNbAyrCbgAzBjkY7634Ppuaa/Fb4aSNLS5Yi8TI2vJM2GPPzQrbPRw5FLor/AEnO/wARWJpygRZYnYltgeY/qHNu5gNepMzoVpxBMamN2YfnCncnn2Es+j+CaVPU9Q6tRBCqIA2EkgXkQAIFiNybNKmTpprKAeUMAzabQCSQSPlXb1JbeDjM4/DRzKTl8oX1ltJO585sAJBtwwZexBYGWvE2adqTBgsqnzadYqbkags6TTDAE3k7T3Y0qURCEKAoAZZbSToNQFdw6i224AgTierlWGrcNquCCSLrEBYcCVMMuwiBvjo9hbBOpdT+EjACmIVSus6W81gUVdlMRqUWvY4adI6vUdVLqq2+YMpEEf1GAxk30wJgybQa34n6Ka4XMOoas/wFpjzaSSWBAQwYnVYXPzcmFlfO1aWXZmMrPw1AEec8KJMRF2kkyBEzpo06VE0k+zQcjmKXxZUUkYISVsrqd2H/ACTVfbeCJnD2nWdSWYFreWAAP1lj6xjOnzWWGYWtVpZlatMQGosNIGoxrUHWCWlQhFwTAbi4ZbKFVOt69So51TWIB7gaY8iiflN/8PbSJtK9DpcxYnUD7ehvgI9QIYiwWBJkjeLbE7enOPVXSt7QPYE777xyfoOcA064EgNJM/06YJ/qBvq2J9sHYEkH5hjEA92OoW1b39BBMcwB7g1ANUAkhVgz+95m/qcTAyYPAJ27ARvyAI9yfXEDLLGLdhHa8fcnHexugIZc3vzt23/zxfHgFzPr+UTP524nicGnLWW3uR9O373xCV8xHPH5f5P1xWqQLIg4Ukm7SAAJG5G5O28z2GIzVpckAbA24HJ7x3/TbiuSWhZJIm6kCxtePraOD78DJqzMTFT/APH/AK087f4wnJjUSZKqSCBfcAmII2Bnm255+mC61KRAuP3tuNhPB5xGiCw0g8xGxt/ba/Yf7wVSQxeD67/67enbCWBkK5b2EbAz/u59ce1203kAC5uSPtMSB2E4N+KFG+wtvff9PvineK+vwdKn3vsR7cCJveYwz6FW2c5vxiyDXupsRBBkkxcwTad43gcyg6n4zqON7cXJv3vvO5Nr82woWv8AFchbbk3tx9O35YCrUDJH3w0VfZzpdBtPqTmJJ/OY3xK/UXAgMbWiZGFQaBgioCRIkz+W+G0gdnmZ6o48wYgrzMH9cah+Gn4pCuVyuaeHA8lRj84A+Vj3HB5xj9Vr8/WMAU2glbyDbFokZb7P12mcpzZlJnuPWOdrH7nH2Mv/AAs8W/HpGjUb+bTURIsV2BEXJGxx9iiZB6NLXLgsASLCbGN8TpRHDfnP+cJa1WQpXYCO+2I/Pvt9MB5fiJqJZAuKv4x6WWenVDBQNQbflWBNv+LH7DEpqOL6vzb/AHhU3iZHzLZQsWYISwudipIE2+UnnE8kucWqLYnxloIzf8pZUbAkCJGqSSLdmCWHGrA2aqaaT/1AWmYkBGLH1lmiOZI5x3XLMrkkDSWBFiJg7zswncWtfH2dyweFBKi7GLzeLdzBI54xibNxXHzIimKcsWuNB8raVJJYENpBlToOwBtYz42ar0VFN6Bq6gbIGZgTYaWC6Q0XkkCCbHlgoWgS76dTKkwx/wDcw1AQwN5uWvYkQJ+j9bJrOwopTOsKQSQSgkho06UJGklS3rI1XaMF7DKRXvH2VetTor5lLOp0ECIAY8cD4mnYcY76x09ylAClTqGRZN4jSSFqzcAg6jItuPLiy9X1VB8jAzqAOpBsd5G1pk+h5jES5UKguSPUmWJgDUxMm3BP02xOTp7CtgPSsulEtpCp8Ms3w1dWbW4IDMQtjpJUavNEkmARh1l5aTPmaQW20qpIMCSbnm822wvqqdDBSDpXWVESPmUCwlvMDcmZFuwc0AJA2vydrzG45E/7xydsDVAvWahEKANoHtteTH5dp2Mi0qbBCYvY2iSTHGxmImftthhmBLmZubD8oGwNzgU7rvPqJ9ZJ23i3qMaF1Yh9lTDAHkeaNhEkj7KF+uO1Da/cAD3vN/rH2x9lTB+/5R+oI+3rj6nmpbtA2+rCT9Vn3jfCWNWzqCIG+w+xEx6na/EYFqLKwY/8e8xcxwBx684LcgH2nfvK2wuzVYLJIYsBA33giT/bZeY/Q4dz0BIWVFPxGgHaCdW3yk7iNydvU826VAbwANyIE/ve/piR8sdptvMAX2txIv8AnjwrBib83giJ7bb/AGj6pVjjTLpFiL9rdtv3649ztcqG2t9h2v8As/5HTNKo3O2wHY7R9QJvtucKup9a4B9yLC9ud+/29BgXQlNizqviVl1C5gbe1+fWPz5xR87nC0sWPzDf/EjsR9sOOpMukk3MWJte1xBiew9z7VzqjT+Y977/AKYrBWLN0OPCZDmqQNgABcbz2MnYY6qZVmqmBf8AfJg/c8Yg8EN/NqqBMqCOfl+ovfF1yfRLq2kE+xjgXkxt9pwZ6YI7RX28MsQD2ufzt9//AJwXlOiECCDHcR7W+mLxl8kCJtpuJH79MEVsiALAG3bv+x25vick2MpUZx1HwqCCVEaeZA78jie5O3GKX1bpbUmO8Axff/4m2N1pdPBFQDzQIHPG9ubCNoH50n8QOkKtItaYvz+YvMnfbDY5NPYk1yKx4H6maObovJUNKmDwf8Tj7C7pS6XTtqU/aMfY08q0RcbP0hRrxYhfbHVQrtpEH1OItazF55tgqiVAsR9RiCkSoGagN4IPFzjG/FDtkOq/FQsxDLVAPZ7snqIJW/GNxJJ5WO+Mz/GToAPwcyu5/luR8tgWUn13H2GHi09BWiyI0kvTOpKpDQTurAT25LH2BjcQX8YAAXMSsEQQQQsfe4PfFK/DjrJq5c02nXSJCmLFDECTaVvbtHviyNnJiZEaWk/cRyQGUb7be2OX5dG+P6R5VasFq5gKNTMAFEljTVgJKi7MIYgCZBIuQsNukZ/UHY6leV/tUkEKQ0yZlp2nYA3GF1PJiw1FtIX5jsQGhhbUDqWbRgl6QoNUamruX0liahlSQqAAtOqxDHkzeZu2OVMElekd1wPlao1z8qlGY3IJbWpYgAgwSeb3sA1SozwiagGk/wDAwNIafQEiLybaee9VGqXc/DqaJEgAsCfmaWG4G1rADuAGAy8iIIvGkk2LEA25hSBHqcTntjLQoyeY0Ahk1vI1QBAZbosDhWYDaLb2u8or5Q0XlSBex03J9rfs4EWARJtbYC5FQM7d41ED3n3x31LqPw6LDcgoD7GL7dhH0x0WkjpbJM8GEx/aZO5iSLAkCTG5ttvgQsdTHylpAN/cKsQIvPpJPoMS5vqyOGKQ5Q6SFkmTcLa9/wDBwmzWadKbNGogiV08mRYgjnSJP/EyJnF1tCpBfxYcEHmYnk357Kp9NvSBjndFQibMBG8kKSZHp5rY5NW7ceUXNoExACntF9h33hR1DqugEEFDBgPF4HEWG288jvGJSe6KJWW+vXFyLwPtufvH5TzhVWV3adZHIjiSbxzaRfvirP4uLLqU7qLb7zPt3nDnI9TLUwY0awNPccc+l/rg9gpoOaRuZAsLgTb7DfjnvaA6zlW21M4IUSFGxMzBg2ETPMdsdZguxgMVBO44EGCY3k7D9jxgWIAICwx3MyTY33+aI9D2wLCRZ7P6hI1wZ+YaTuWuCNQmx+21prnUHYm4MX23Eg2PI+Uz98OWyyKqgkuR5jY2MQS0sdVmJtsJuYAwrzTAXJ7mTebn/BNrgmYwLOEPUa8EiZHf133id4v/AJwizu59Lfr/AKwf1jMDVG0Aj0He3+P94V5mtJ2i23vcn8sbcaITY58B1IzqrMfEVlmdrauefLjZEyECFEEjgAASBxEcTMc8m2Pz7k84aVVKi7owYfQzxj9E9OrrXy6VRsyqRYGx/pFpJ4nvtcYeUbZJOkSZOgAkdo95/XeftiSuLRzFhe9jH5wYx18PSCFvAmG7jvbaefreLDtXhGBsFBMTLRB3HBPH5RthGqGWzyk1yCUvZVmDaLyLmCTb2vimfiTmEXL1AfmNh9xP+cW/JhaalpWmNIJhWc3uPMPQwCBcmewxmH4o5nUV3EN8psRbkcHmOMSirkkM+hPlMv8Ay6bgS3mMegt9huceYsfhPorZqhSpo4VyjsJUkSGBiZlePMNjwcfYrFNiZGkzZWiJIIkxtjiVFgb/AL74LU8zjtu5iPbE6M2wIi/zH0GkYi6j0dMxSejUPlqKVYRx3HYg3B74YU3MTY9rY7YwLqP3/nBSOo/O/S6j9O6g1F5hXNN5lQyEgB49oYYvqdTDopQ/ymBmYJWSUJBHGzT6TeTiL8YOhpURM2jolWmAhQsNTjVYqO6kkn0OKJ0HxKaJ+HUn4TE6oF11FZb2lZgbGSL2wcuPkuSNWHJWmajR1km+yggi0gL+ssfywwpsVrAAWapeb2p1EQex0upGK90zqQQNLBlZY1KQVE+x8u83ABhr2g2mhWB7Eg6l+t7f+5AcYVs0vQJ/CpXgFN2g9lVagXk+gHoGPpjrMuUZ6lUk21SJAAIZiAv9xd1HuRwMSZvOfDBAHyBiPQBXb6yKamP949qrUZmAKliHEGI3KifQDSSOww3oS9io5qpVvogMvlZQCIKg2g3AcE/Ue5D60tSpTYOdAYO19jZRontH6n2xZenMEpKwEhKRtyYQkAyNzIPpOIKlJDTJeSyk6iZMwAGg32iDFrel04jcrE3h3LCllFqFjU+KdZPEwQCL3AiJtMGOJF6hXZRq06FUSuk2OpSQCu0g6bbkweRhv1AAIAkKEhVEASEZlKHgalgfX0xTeq9eJpHyyrlqZAIIBE3GoQCJkA9rHbGiLsdLWxrm+pKFmGhtWoja4AW49GAHHmmcU3xD1cFlUGF0AG8mIXvMG35DtjvxF13TRFJTLNcmxsJjeOY3FoG5OKjms2ajFmF4gx2AgfWLTzi0cSbtk55aTSC+ldWK6gSfmDRPaZ9ze31+t76d1BGUNqEafaIvwNwATim+AeiU81m/h1QSPhuwAMSwFpO8DcgbxGGOcyTZVyVb4lPUVsPlZTdWHDAfrzGOyxV6ExTvTHnVvEooOFuWhWIHqJ5+gEXie8mDK+JEqMI3i4Mj+4fe4uNp7nC7P5lKpBLAWkHdiSTJJN+Y+npjjO59CQVXRdoPaTIt6+a07YjxTNHQxzPVahCzCltUEEwB5tOkDn/RNuBh1BG1P/RBtcCBqErHEQP94rpzAP0ixNgCZgekEjjfAx6gwGncWH0H/cfliixfCbyJHPUM0WbU3OBC8848qVZ3xxjXFUjJJ2z2cbJ+GHigtlFpOZNNjTXadMKRv2BI+2Mey+WZ2CqCzEwAASSewAucbL4U8FLkaDVKt6rp5htpB+VJgwTY6uCOwMCRyLRW6iQrMB3IvNhfj0Pf/sKtU1KwIgsIaxiDYb/8b8e1sIvEWZr5WpRQIXR1LqAx+JKmWVi9iADNoYi/9OIKfWXqgFhoUyLMbT/dYT5rAiBsNxiUm/ZaKT6LFmM1C1Wp6NYBJZ3YBABMldjA9ZMDeMY54tzyvUGl9YEwYI37zueSe841GvljWRqfxKlMMzTUTyFWB8s6osAdpBI7arZhn+i/Ezho0GNX5oaN1UElrRIhSZwuNK7BN6otn4c574eZp6tSqlJoIBO4BtHJJjH2C/BOT+HXViSIEW/5ILybQCRPEHH2K43oTNH9Bw/GClBIpVZ3A1gke5KgRA9cSH8aKUeWlUvwxH5RPOMkqZZlsQVM3mwH774JGTd50QwWLgaRGw+aOfqScUUIfDNaNAzX4lZqsi6D8BSSCy0naAOSxMcgQBvzhPms3mqx0tm6rD+0azcbAhTcbXJAAxVqsK5Un6DUPoZ4/I4Z9NrUC81WpqokgfDd1Ji0qpHPr33xdRj8BsKzOXF3ZgQpBPxFKiTAKxBLE+jHbAWfoGrEaSdJ0gQsiYGq9zItvziTMdfp6WFOjolpDhmkXkGJOk8EAjYe2Fy5kgMSFY93hok3IsSSe8947jmkcrJMj1KrlyBJAImAZI9bcW22IxovQ/FflBbSxhSIMEgEsQAbBj5ZE345xnVHMsykKNbASCAZEX4vpgXwV02uAGJIaAL+ZVF72gDaIFvfeceX+ZS/UezVjz1+ZdGxNWWoGEggqqgzaWBptP8A7QCPRsEUs0PioeXpFj6BlouwPvpIxnvQ/EQRNAqDS3y6tjGxBPafta0YtvT6pZ9RPlChUm5UkgXtZdWlSeJnY4893F1JGn8vaYyFTTRLSx062juBTqhQbzuo/LC7JVXFNjVJepUUFxMqdElQAtkBUCEWLETjrq9aA4BAVkYDj5mlTseajg+04Qp1Mo7wGKzT0b7aRP2ZhP15wL+HKFoj8QZ9v51JSCpNSxmzK0MJBBEhhAG99+FNKsg061MAWLCWKSRJa2s2MiLC3DYS9fz7I7wDPxWYDsdX/wCsYL6lTZEpsDqUqHBg7sdVt4JBv6i43i8YNRQ6mnr4QdXr03aWLWFmF+fW8EQINwe/mwCvRU80HUtoI7HkTMcggzs3oMQHqAZ9UAExP6TBt7jb0i4OzFfSIGxQggW4/wBQQfzN5vtaFqMtibI9RqZPM66ZBamWAMSDus4m6f4kZFqrUX4oqAnzbq0adQ9Y/QYX9QksSRf8v3vgbF6TWzHbT0E086Rz+9v84JfUwD6tU2iZIwvAw4yoJQfvsOPQ4Dig8nQKmTqOfKrN7KTsOO+PKeRqOdK03JLaQAp3No95ti8+HqdPShgs6wwufLAZ/kmAJjzCfKZixxc0ytZfh6FUqNTFZIvGsKyofl1ixiZG+AnsWT0ZMfw/6h//AJag94Ee97Ye9J/B7M1SRUdKUaeGb5o2IEEibgEx7Y1ihnlcorVmBqsECQRBiRqi62WZJgg2uMEoGakNLJUg6bhiqwAQNMAsYJIabWGHE5Fb8Gfh9RyNQOdVWobap0COVAne28/0kyIIw86whDQQKmkEqSQCpGxGlS1/lYgXExq8wwX8L+ik8AqFKgSVgXeDcyvqQdyLY+zVEaSq6SohdNriNzpIXiZtAncGysK7E/ibpv8AF5VXR/hVqRNZKjGQjKDKtwqkAhgIiJgwRir9Mo0K4o5imAC6SVuArDUrKw5AYiDwIPEYcdV8JMx//tOtFp10kTWxYgLKeQlQQwUhrgD5oAC1PoFGtlq+YyNnaidaidwQswQCNPmVuN/TC7p2VhVluz2Vp00CqNOtStzvOy6twfNwSATEXjCah0WlU6jUd9bKaLanZolnJUqWJj/6QhgO7AAYa5uqfhhtJiSGVo2IJ1S1hdZDXFvU4G6bn9TuAgOjyA1JIJOpYYmToBMwJtqucTi60PJaD8vkyA7L5C8mRBCkiZkW5XaBt3GPcP6+W0pJBcEgwArBZBIJKrEzeebxE3+w/GiMp2fnD4p7m3r/AL+2Oee9t/X984nORfsbEA+/adrxjo9Mq38hOm5t6gfqf3Bw/OJl5IHWpb07dse2PJieR+xiWn052mF2BJ9hviNaWwi5HfBU0cpk2T+DqHxtei86Auraw81sQalAMC82JA2vv67fniej0l3iI2JJ7QJM/TDRvB1TSIYatYUjtqmGtJgiO5k4HlX0DyRXsSiqB695nEor6iQzCJnaZPc9zPfBlPwtVJYTT8oBJ1CIInjcxf6HEVXoegnU6yqyQGve8i1wAQT6bXxyyr6d5I32R/8AqbBdKQogiQAGaZ3O3MemGXSPFFegQQ8wZIYzNwRHPFzOE+ZoKoEMGMCY24P3kx9MMOgdPWq/mcIixrYwSATuAWE7Rv2wdS7Kxm+0W6p4qWvQ88IRydhuo22BDEdpxBnM1TD6lMgooVCT/LKlJIAtc8+0c4ibxNkqVMpTofGaSVerCrN4IUTFjIkcxhBmc69WS3N4UQLmbzb1i/GJf+aF2i6/olRJm63xCJAFhqO5VZnk7x3gyRe4gjIZp2pfBRS5SQEI+ZWYcDaGPuDDC4Mq6tYCTuTBE7CQNgdwLCT+VsWX8L6StnmZ0ZgtJysybh0kmOykm/8ArFpxTVIXHNqVifqXhiurKWpMupdQAE87QOSbxz+i/NZepR8jgqSpIm1hP+ZH0jH6B6h1VKmgAEozC58otze83/Mc4yj8U6c1ixqIzGYVQflg3YgATxHaJ5OM6f6UWWe02ihVm1e+IUQmbT+4/XBdDLyNTGL2EGW7/QDnvGLP4X6AlWjWJID6kUAgkEM25j2se4+mKzmoLZOEXIqAW31H5/4wVk86FN7+nB9Z3G2+LT4j8IGlT+MFUK/l0bwwPBG6sIO28jFVXJ8kGBE97wYHrE3vxgxakrQJfl0XfwZmKbsz6i2kKPhsDYLJ1eUEN5phQLXIvGNHpkZal8b4gYMNXmgq2sAgAm4kADkQNrYxbotatSqFaC/E+IIKgaiRcxNiBG5ETHbFm8M9T6nlIotQq1adUaaaSTBEkGmw1AABiSBY29MDiIx7lvxLRWLVVqIyHSyEytQFjKqVXdNRcBjvI1ANa09L8W5HMVR8GrNTUZGhtbQssdB0ymmTq022tEjK8j+H3UsyDUXLk6Tp/m6aZP8Az8+ktO0mSfWMQ9S/DrqWXYM9FgSGIakQ2wkgGmSQYO0DntgqLOtG3rXVqgq06iMjtC/DCvqgeY6xspAUG5I07XIx3lyAAZYBdpYhQZAA3gCb+8XxmPgPqOeXPsmcFWa1MszVUKMuj+oNA0gyQTaSRJxp2TJBbWsBSV1EAaiCBEX3gnckWtcY4ZdE/wADSWJgAKRqkzvcTIgSbL73xiPWc8Mv1x3dmKrWAJJnylQo1GBKgaTBGw73O4VhrlDz6bXFgSPz337YyH8VulI9YugioWvEgMJPHcWH39sDTGjb6HvUsyfhuNMABguwMmRqQA7XJG4bzbFiCo6dnmOccK8rUmIvpMy29wCI55G8HCjwV1eo8UnerKq4pwC0nSPKR/UABZYtM23xaaHQApLg6mg+aYYyQZIiAYULbiLbRl4yujZFxouWTzD1VFUMWPytrKqnlkEGNjqAPcg+l/MJuk534NdaLsFWqQqxuHAIDQd99JH/AI9sfY1wtrZhyRSkYvm+qliSo0CQYWQAQOPY39MeHrFYmdbHi599+5ubmd8DmrYfp+/XHqsBuJ2iff8ASMJxXwyKKSqhofE1UoBABGoF1sTriQfoItH6yKEeqRCgEmAAIuALRyTvA/ziGpmiRZQB/iSbzuL4JyvU2pmRBMEWFrwdhHaMLxrpCuNdIb5bK5mkjEhb2gwdWk8d4IK9jcY8q5SvDOx0hgZaNPmUElVAG8TxETthc/WHAhCABJiSR5t/mHefXcY5bqlVlNgdJLkxO5iSNovHrhOD7J8JXdAbVSG+ZjfgxcbEeuIiNifv+/bBKZSowLKpaI1Eesn7WP7OO/8A0qtcfDZfNHmGkyLc8AkTG3OLKkWVIXEf4x0hINiRjpKBOwn27Cf8DHhp4NjWSfxb3vbeOJ/36iNse1XfSGiASwBixiLD2tf88FZToFarApIzsQWgKdthfaCTHvbfFvHhRtb0irvTFJ6VNUMfEq0/57XIICl2dQbE2jfHcjlKyhLWk9vfj1+2LP4Vz7ZHO5es4/ljSz3todPb5tLh9G5lbYaj8OQHl6botNlNUBjVLLAY00hV85JCwZmSbaDhb1rLZmuFRaThb1GRQdLOzEECLaQqlVgbKYABAHOdDJpGxdYFOkyUqWnUFLNIsqCDPIGMc8X1yazBqaAqxBKTcwSDsIlf09BjWGoMMsa9XdqQPwuxMkITuYED6HGe/wDpwcOGIhg0kxxa0E2WbX2JXviHl/Vlc0/HFV7KcvT2qLYqoAJZjaB9iTZZgDn2xb/w/oFvifN5UBjUREtbiZ+a52B2JwXlPBtPz6rCHJeSAhlYiAJGkgE+sATi0eEeiJROlaelvgfzDq1BmLA/QqI7b8wTgZJqSoX+fLuis/iNlxTy9PVILVD5NROo380OPKBbY3m/BxVaOVNVQU80mDJ4A1FiCbyxMA2Fh7ax1noqV611lqYplbf8i3sDAtMgkQe2I6/TlpaKiIqt/V5tSibEKsG4UEjT7jfBjkqNIGXJUmJPCXQyu1MozKZ3sPNKWPK72M+l51HK5T4UkCW2MnSIFuBsTewxVKXUNAbS0ADSNhMj5iSRe95O474a0uqhmkamgXEmAWkzBiTqKgA+pw0cwOakNK1SwKgCbEzpt9b+vtgujWVrwdoEjTPsJ2BH5e2BKdTUt5BIBMd4H1/L9MR1WSVkEQ1jJU243Egfnaxw/NL2PpHVdy6nTpENuDcCYMRzxP1wo6hUou1PU7B2LbfEUsQBKyk/073FjciMNKlIBW+CpWoRs7HebzMwbk7WtjvKKXRRTkKSwYsjIY5Cq1wCdoET6HBTtHWBUt2DRKWGmDpbb+3cgDyk7Ad8ZP4wz4qZplLagCEJsmsjyl9zx6RxwDjcF6bTSTA2uLDa8gCIJ5Jnja84BmEZq9RivmIeB85kkCxIgbxNid+YLUWxe2PelM1JE0Bl8rQApJkjfQCLkSI4kHkxF1Hq1Sm5JYBVbeJ+Xtfeb6b84PyPRK2YLEOVXLUyazb6y1OfhrzqC+YtsvlsTjNetOxqMIIUksBEWJ3jkfU3xOOpbLTkuOi8+CqVXqXUPiOP5eX/AJsDzAsfKgmRBuW23U2x9jSfw98KfwOSVT/9Z4qVb7MRZPZRb3k84+xRsyPZQn/DnLsgKyC3lEAnfZjpEmbgWFxfeMdZr8P6dSmp0spWm8QtxcFQ0EnynUCPmie175T6cwCok6V5IWwnYebc2BI25w3pdOA/p1SSRq9QJg+o37/UYzxTMyxsyNPwvb4ZBJbQbEwFklSwkcWm0gSQYucD0vwxZbgmopUhtPDAgcwY0nVcDjvjYqNamDBIuLLuYsPlPp9Ob4hzGYoAyygG5kSQSpPKzf6Tb6Ybr2P4n9Moz3g0Vqj1RTVULjSVVhKw1tIEKViCCJ+W5BlmnSfBS0VdPhmpPnALblWEQYAsIJt3jnGh5fqVNiFDw5EgzBv218tvsTHuJ8GbPxAjWJkg7khYH9umb7WieYMD/ZzxN9somV6cqRTpgA1jLALZZAAE6bmHJsLAL64NzmQdiZpiTqMadzc6jMXJOk8WMkCZuOZoaoVD8MnfTI5EEQARPm37Racc0+kKLALuSZAYsYIFyJiNrxAA4wjhbJeD0U49CSovwwnkZhLrAOlVIiQLDUZAB5Prjuh0in8Q6UQM6MCxWfJBCsVIsWUpPJG/fFxqZKdMhCBaAAbm20QI9N7+2IGrrT+SnsApbSAsjYR81p9PScNVBWEByXQfhKFA0+YsSg3CwQIJJJG++1xEA4jo9PVABEAKEGmDAJkHVeI9DeQbEA4nbqz/AA3eogXQSAxdgo4EgqNLCYiRNjzhNmvGNA1CrVlULAIZwY3nVvqAPAYyfsDr0i3iSDcjmGYbAAW0+skyTPykqNpiwAsZh/g3JDEorNpDaZAAjTpF9IG9gPTcQVWf/EDKUqf8ofF8wkICAoiQZ3IEkRIIiLRAQUfHeYzFcU0oI2t1VUC6IYfKdR+bTckG0BvfA4N9g8d0X7xHl4yQSYimolpMWCieeSdrxgd+laSSiKVHlCAXN4uTzpJ5gg+uC/ExmiwJta/EAgz/APj+eKPnPxGrJmKlMUqZRGYGCdRCm/KgEnuf94lBW2VzwtIsy02VSjab7giZO6tIttaJPzLhj0qkFqEqFVSjQvyuJIF1mItMgTcHmTS6X4pJ8Ml6Z13BRRbzSASSTMCL2Mlh6m2eD/FP8c9QpSKUkUDWzXLGIUDSDEAmSe2++KOOiOPHTtBOay4/iAWIVdKtIOm6kgXNgJMb8x2A8eieSABKhSwIBKmna4gKDN7euI/E+d+EnxV0syK50sdIYC8E7i4FxImJF8ZfmPHFZyQoXzABSF0kXLEjzGCSSCQYiBGBCPIrkiuVmnN01KcTURWphhTkEARFpJUFhA3B57kYUVvGdOgpVKqOwk/0vIJAgEGNUD2+kDGW5vPNUJao5Jkm51WO5EkgbC97jnA+Zy7UihqIwmGEiAZ/q8wmI2i1u2LeJE+KNNy34pKzxdVDAEmADtLXBgwGtImF7RiwZzxYlBQ1V7FHfTChhoYBgL7qZkTNjGqJOBupaJ42/wDj1P1OO36ZV5Rh7yPX+r739Yx3iOpGzZv8SstRZtFYs51QLuoMT5iNoPb/AIji1dqfjExaPh6wW8r6tJgR5dIlY3G8QRItfNP4F5AgntF/3H+DjmlROqDHr9Y7835wfGgm0dE/E1s270whU6WedQMALB8wUE+a3E69vLipV8w7ZpKSVBSAsXaDpAhnbzDT5UUATzbknDHwn01cnlHq1LVKqhpa2imJ0i+xYktH/hvaaHns49SoXAMknT5jIHYAnmf/AIwUvhovjE/QJzGXo5NkpTDU3gzrYllbzuw3YyCTJN+wxlPS8mM51LLUyIUMpYdlpzUeb8gFft9K30vqL6ipdtIUk+YxMRJHPzb476H118vWasq6joYA2gaiokyNtKkcG9jgcXdnJrhR+nlqg3Bmb72PsdsfYw8fjPmSgU06estOqWi+wIM9zN9vpj7HNv4T19Nk+AY8pMkEG87/AFP5fphcckWbVe63aWp2F4KgFjO9yBBO0nDYDbmSRf0vj2quk25HN+cK0ETZuk4YsASJGmGElmtOxAQCJuPtvBnulfEB+VdQYFoYMR/cjBtIJkMFK2jaAMWB6QiPT0t7YgzY0yB233Nue0+uA0jrAaWQqUabfDVnMM4UmZbywBLX2tP3F5mWnUKeZB5gJTVHA8pN5ANib+0bTI8atz5ouWNiJ5MW2tgGhmGdmUkgAEiCeFJ54t+7YCpaDROa+i7MbKdQDeUGP6YA9b7+wxLUzdMkDzkm+oAxef6tgSAeZiDe2IwgqMCwkwO9iQpJvzf9MFhAGMCNMbSJkcgW4GCuzgN6KXJYnUb2JI9IW+4bneY4mLM5GnUXSNeoiP5ZEx/7pWwMxY9txhqFK7E/MF34LAbbCx4GIKdaRECCRa/I9Tg3QCmdR8BO5YtmAaZiA5JImxBmxJ2HoZ4xV63grNGpCUgFLfMzCAuoKGOkSTzpAmLxjXUhiQR9pExgWjVJdpjyqSLC3zW9oGDyBVmOJ4KzZCj+FbbfRsxiJJkkbCOCCIkHD7w54Rr5OutWqQTpJjSbkygBZjOoBmPl/wCsamiQ0C0LMgx63j1wDnssrOFYAhhfg2ViDIv/AEx7E46TuIY0mU/r/UXKIAWQVD8NIQO0v5QdJtAbc+XtO+Etb8KM1Vd6lRqSljcFyxEwJkLG14nbfGjZvw9TenZnRiQQysNSlTMqSDBNwT2Jx3Q6epYO0sylQDYdxsoAmOeJtGJ40olMkuRkfVvw8XLPFStqJTUmlB3vIJ2sduw9Ztfg3KtlKLoFK621gNEgaQomDvaSbe0m1yq9Ay+rX8IahJBljHFpNhHG2O85SUIh0qYAKyNtTAGI+95vhp3JULBqJjniLxO1ZzlpbzFrAGw80ATczYkz/wBkeDfAK5hTVd61JVaF0wpMyGibiwEEWmd8ageh0AZ+EkkGfKJI2gneNzvuTgzI9MoooppTVUsdIFpmZMm973x0I8Ojpy5lc/8A4fk0uMqjuGnUUJLNJPACz34nyxtBfV/BOVrkmrQUmZ1+cEEnbyEW9ZIjDZlOstJuWkWjy7bjEwErOx1bj0tza8CcMmxNGf8AUfBKoR8OnRNNZEeQuIt860xVDXA1BiLjyQCDWOq/hrmmctl0Q0mkhn8hEnZp3I2IAuLjfGwV6hgCSLxIN7Sf1AxJWzDaiAYuw4m0wfy9vTB5MWkYa/4cZ4EhaYqixSABPNhUUCJ7H74a9B8G/DC1M7CsGn4QJlo2+JeAoN9IubTHN28R51wrwzQSBEmAJAiJ/Wbk4qPiKuyZWpVVjqRqY7gzpJnnk7EYLkXhjXbE/jXrzVSaSyUHnqNDGDIAnSCAJ7jeMVyp0uqVZgmoAiyhATJ3gGefpzHFj8KdUejkcxmBDVGr06PnlgEjVAE/3Gfti0ZWgCteqPIKSO60qYVKZKAt5goDHUbN5ri1sLdCT/TMmq0TSG0avWdvba/G9sQfwZNP4nGqPrb8rxgrruaZ6ksZO/1Nybe/GNL8EeAMpmcjlnqqxZ5LEMR8zunHYKI9cUT1Ys1WjLsjSirTDCxdRfkSMfY2LPfh5k8umtEJZKikFmJ1QyDzDYjzm0dsfYMZIkz/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MSERUUExQWFBUWGBsaGBgYFxsZGxoeGyAeHCAaHR0ZGyYfHhwjGRocHzAgIycpLCwtIB8xNTIqNScrLSkBCQoKDgwOGg8PGikfHyQpLCwsLCwpKSksLCwpKSksKSwsKSwsKSksKSksKSwsKSksKSwpLCkpLCkpKSksLCwpKf/AABEIAMwA+AMBIgACEQEDEQH/xAAcAAACAwEBAQEAAAAAAAAAAAAEBQMGBwIBAAj/xAA+EAACAQIFAgQEBAYCAQMEAwABAhEDIQAEEjFBBVEGImFxEzKBkQehsfAUI0JSwdFi4XIVgvEzkqLiFjRU/8QAGQEAAwEBAQAAAAAAAAAAAAAAAQIDBAAF/8QAJBEAAgICAgMBAQADAQAAAAAAAAECEQMhEjETQVEiBGGBsRT/2gAMAwEAAhEDEQA/APM0FAaorK2kqrA7GII0hRA1Aj2nBFOq7JUpKGaVJpiNXebwZMHsDbA2apmqCoAAcgFxpkDj5ebEDeLYb0solPTE6FGkSO49Bv7YnOzMwDJdAp0kmS+seY6iDftG1/UYHzXh16gNOixRGBB1O633m7Se15w+oZktKALAgmY+4wdmYNNhMMZnkt6/QYhwrdiVXRnnUPAVCmHapUdnW+lSLfXnCnK+F3qwabMlKd3sf++2NBodBlQWeU0z7n19IwkbKuKbLTbUP7S1/cY87PlyQ/xYvF/6EdToyMxoGseCF7HaQeeLf94ZZTIqipTWtUESFLWTVJlCfXgdxgankqmtXKOWNgRc/sRiwZPIHMSaqEMrbCAH/wCQ98a/58zlr3/0mkxkuTldJZ021EWO28bE446h0VK7fzCzKRp0gkIIvqgbt74Z1qN5mSIhdx9TgWnWNMgE3aYMWHvje5a+FGj2h0ulRQCmDpgiSZF7De+8Y86fVCpDmNLR9f8AWJKfUm1lHVT/AMgfTtzgCrm9OpyFBBsCbztJ/wAemFjNemd0Nv4kM0TZp9Yvx+RwMKhCvqUQolTvt+l8RdIYVDZ7zJ9bbg++G1agQjQBrOwaYMHYxwcVmnLG67OZV+lUaxrEzqokNIlT6bgnkCJ4mLY96+alKld2IJuQogTGhRAm/I54jDPJdDFKq9SmFVaslwQdcmDotYgX9cL+r5xlCwhDGWCbhgpsDO03j1EYyeHjjqTaOoqOY6tVIAqhq5qA0QjLBiSQ6k/KQ0QNwJm1za+o9DaplxoQB4urxqIAgNJMLfzj7xfEPgun8QvmarK7VDKgKPLEgja5E78/TFsrdZpofOQgb039+duO2+J8ox7NcP5+SRmnWKaJNFiahRv5asCGqgSGCuF1QAwMk3IMSL4b5d1+H5KZgKwDgAjSCrurGZWbW4mDOLDnOjUM0CyFGBTSCqgMJ5VwZFsV/I9LqZJkSiCx/mHUQSIISPKRB+QTAMADF8UvZOcHF0w/o2VWtQVzQUaWZddUfEYLIKxIlgAe8ERfDjqPhJHQvqLVZ1MxCrMwNIAUQosY3IETzgbL1VFLS6hONExIEXAW/wDVYYLo5kGKbNCkeVZIG9pJEzI2/WMak1JU0RcSPIdMpUq1Rwul65+IwPpMhe3sO8cY46v4bSuW1+UCylfKVMg6lvYg/qcN8n06AVJJuWG1tV+exM+xgdsM8v0sRBud2Pc8gdhgTnFLY8cfIy7xJ4XK05pHUyU/h6Gks6li0WuWUn5ja18JPDGWrLoFRC9N1IXUfKkeaY/tvMjvxGNkznTd2A+Iw+XhVn8zb33xVc5QVbPSamNQi4GmNoUcXi1oJxncYva0GUGiTpmVXSPKZVrjjYbHkHcYZtTSoSrWM7Tv6xzaMK6GdZYFrENYGI4w1esrFakCCoIPbvY79sXi1WxKAqFEtIHlKiOIMje8xiSmgUjsZEkekn2OCKKqXV03JvBsYuMco9oMMB5r8z/nDR6AR1KaEAiRFzI7emPsRZurFMf1SSJg2Ht3OPsTlJpiMrXTXdmBen8NkmY2IPa+LClVXA0zaZ1XBjkeuFT5gMSWIgy0kaSu3l7sJnfE2XpOgdlsHgRE+kj1OBVaLsLqrqU6SS3lgxx2OJUzZepCE+WCPQ/6/XAVCrV1EadKxJuCSRxB274PyTQNRBJ2AiJI5xH/ACcg7qlQin5AO5UcXufafrirdPzEVHDLJYSqxt++8YaZ2qxALNcz5JtHfAORy0SWClptAIgdu/1xlyrySug18I6lVtIKSrIWJG5jeIH0wT0jr9OoRoJLDdYjc7wbjnAzIlEu5Zi1iEDHyn35JHGJshm6JcN8H4YYb6YuPXf74bFBJ3YrH2ZqApqJgnjYj09ZwLTdyjFl81vYg8i249cEVWV1UTBnbbbEOXHndC0GDsbQfTbHoNWIxfn878OmZAaubALAMegO5wD/AATnQ1RTzIb0vf1xZKmRprDMPNwSBP0xzXyYJLrvBueJ7j6YEYUwUC5SmluL2UWn/eGtTMCCfT7g4W5ahqbUfMR2a3v6e2CqlYiIEgzabn6RilhI6dcxC/NEi8R6GebbYH6p02lXKFxssSBDEkzB9J4wRVfUAoBQLEz7bA98S5DKM7XkxAF5DbHUfadu+EnT7GUeToh8L9HVNSD5aQget+PcyAJO+JvEPhalmBBVgAZKixJkQSZ2vtHftiy5HKLSSBudz35n89vbAmZ2gER7fnb0nGeUEehGTRnuXoHLOUOkiYFzYcgxtvzI9pOLBRzEEVQYCi6GWm4jSQu1+AJHsYD69AqCTqm0RI79xB+v+sG5Ia6MAEReSCLAXk2m3N+LnCQfGR2aPKJ91Dp6tU1qwCraTceokmRee24x5V0lfKSwWLgkkTyIuf8AR2wJ06tRzLVfht5UeFIGix4IXmF32tthwaK3UKF1bkABpEf9Y1VJq26MFbo+GdZVUgXZv1t9rEzbbDhapCji3tfCWn08s4BmFUCbfNt/szxfDXMUGWw07EAEtHp/URptG0898Y3bZ6EUkqFj9RZXIBPzH3Pc3sF/PBaulVblZPrq/wBYHo0xLTye0xsI3/d+2Bs38RWARBH/AIiR7CABc98KrjsZpMnzXTU0wPMBbfb25xAKIVdLGYNjBtO9vUXwdlKR0w7CeIj9i3OBKuXvcwD3O8bEf9Y1Y3yMOSHF6JaeXKwUAM2Jt78b4CzU6gACQJntA5wXl8wZg7XiP0P+8D1M6NDEiaZJBlh7WxoS1ojQvz3VqZlSxm4AAv6EH984+xxkspTapqU6geCRb0+hx5iDhe2BoDzVNyoV4MEyFEk8j2wRReGKhdekTMSVFov3HfHHScmlalqBLLuXaTfta+r0GGVeqAsIAsCQAd5P3O3OE29lLCCKTC7I7gbagAPzvhfXWWtaLsgtI95x7mabKhDQCVkt2PBt2whz3UyaNVEWWVJ1STKkgEg82O2OlJNUNBJyocfx9NgdIDRNze1vv9O2Bm63RaoU1S8f02J0/ee8YzTM9bKLAJ1GwuYF+B3+++DvDXSPjP8AENYoysCsT95Nom317YyOM1ts9R4sbVIu9aCfL8qkyI2PvyDfDbpxR0CEXubgkb2ucE9GzKEAVAGkRMaSPX032xDnsuKQYK0purdx9OZxbEzz8uOUQoULAFhbc/oLdhiBqjfEVpnTuFi/qR74AzWZNKgrNbUWkk7CYiBzhdkOvU/iWGmbQLk99uPXGm10zMWmo4qGTIjaZ3PEdxjpq+hSJkmR72/0cRU0UBXqNE3m4/KbnHnUqqoBH9RBWNz7eneMUVdoJ18RRZRawmOBvvxgbMV4Omd7gi4vxhaMwxbysDPBJtM8H1thvkunswWAQxIni/f0jfHXaOSPcghdxuIEG9ubwebRiz5OhpH6QPy/frgXI9PFNZEsTu5MTtYHcwbzhi1VVF/bGeUm2a8cKRFXraZvhbVzQkyRHtiLP9XXUYvBj09z7/bCVepAMSxjYmTAEX9ybE2kYSy6jo6z2lpUjWJm3EH0t+nvOOumsHR1Er8S28mTaZneJtfHFTMqBEDmI43sLfpvgHKV6mslULGGAYr5SRYTZnHBgTsbdkT4ysZrlGhhk/DqZN6i0yXB03bf2tax55t2wxUeUs02BAxzRVqgBq/PAVisgSP6oNxI74g6l1GmsS4O9h5vYGLRIvPbGiU1WjLjwvlsN6HmSJDW07QfKSQC2mezT9cEZ7PGYABJmx23N7AxyZ4jnY1Q+JCtUKyMgIsW8wJaAPMsjYFj6xg5M8SZ2uT+n56sZVs2ONDqgxksfkPGklp2EkEwCoHHOCXpGANrXAFvucQdPqjSPy72MCOdtOGVNb9xxvYegn88URFsrubydQHVSZAxmxE2/wDKdXHA5xJ8YugJA1Rccx6TvcYe1qAgk/7j89r4Er9M1GTPl/pEX+rGAeJ/O2K40osll/SEuUMltJBk7TH02tcYV9Q+I+lNIabqpgDcmZMCJ/MgcibOtGkAJoDV5VutQyxMHUVBAWL6mZo5i01r4g+KsKKKguNTaWbyDX5grMDAXcWJkgjbD5MnFdGWcXHZF0jO6gpddMuVKFYgRdvL5iQTtG/aMfY5TqrPJFQMqTaACgSStwdREEEEmGMmLRj7GB/2JOiLmjzw+teuR8Sg2XoqGKIViYjzMBfU1zthjlcpVrsGp0ywJF/lA7yTz6YWVMwKKM38w6UImo50FnIABMlpiTAvY+mOPB/XMz8VQrgUwPNIJpgD+kTpM7AeURfffHpZIKOjTjx8lZbH8FM4Jr1SdTDUlPyCP7Sxk+8ATcDvhb4q6rQ6bQA0iiGEKqwWaIvJBJInmQLd8WKl4gpvU0hi5AvG374xWPxF6J/GIhak7GnqZdIUkyNiCbiQCRzjLOUDXix8X0U3PeG8hXOqlUCu0HSWAiR/bcSbH74rOc+LlbXUm0iD8xFwR3jm+2PqPRz8YKEKsGJJaQZHBkkjvE/bFq6j4cNal/OYeUFgBZQt/STsPqbYhLJGDq7RsjBta0Vbwx1fMU6rtrVlAl/iOdMbwoPlJgRBG02GNN8Hdc+ImpAkOSSNRJF7C5MQIsfacZRmPCrKxUPpBEtyQN5P07xi2+Dui/wrEurQ3LwVG26QTMzxIv8AV5yi1cWTUJdSRcfEIYoWp0iXg+YedT3EFZn0397xmz+IPgNUFCCGPlLLBXkjfvYY1Wj1IwdQ1jex1SB2QtqAnvP+BRvHHTUKmvQoEEmHB2Sf6ggsSx3JJItbkWwvHPUzJlw1tEmV8Y0KmpKjlSsFCwJUz82oCYI/MYsK9WQ0lckVfnCuhEeaIG9r/XbGb+HPDb5g1CSaQRAwYyIL6gpMSQsr25xZPCn4e5n4peuuhFu0mz//AGt5o7C36G7hCF8WQ8Vj3pHTmchEJcnVLGYHqTGwPpjQMhkBRW7SYuT+nsO33xzlKLJMuI4VVACgcRe8czHpzj12LegH7+uM/N1ReGFI8WvJJBtNzuT/AKwi631IrIlhMgaYvbsbHDfM1tK/LB9Z27/9SMVqqmpmcgQSQs32MW7A9/8AGJNu6NMYoBzBkQCJk6gZMnkiTPeIPOAixUghkWxI1TfckgyTMDj85GGDIOGidoAB4HP1G2PloCbc/NOxsb24sfp25etD2Q5CkSZfzKTKqkbN/dqAKgybEm0zE6cNx1BVACAKQRIBAgFS2kwLGBt7RscDJ5Vgab3O8GNwPW222BcvSUfMgUtuLbwJJ+hjfC9bB2Mf4t3SYUmTBBERcggztA+uA+g06ju7GYOohWBEEWiDxqUtB4OO0zCBRyBYDtxe9t/X74+6fljqDBtUmQRa21luIjYyPbnC7sPoLznQpUXMLcCxP11Wt62nAFOloYKxkgbkgt62tO5Gwi2HZrgCJMjvv9bfv1wF/CBm1TJiB9O3luPXjDJC2FZCoVFyO4/Ztsee22HlHNAcR6+0bX2/6xXqOXYmOPNEkWEC8Eixn7ge2CaeYKi40A3M+Vjx5Ymd9579scr7Yjp9D+pXEcT7/s/v6YHqaSIYW9ha/rH3+2K5muvKpMGZ3E7n6iTB5Jtv64EfxFFxq+xF/qTzsSO3uKKYjgxzUq1gfgiBMqHv/VtA0G//ANxMETzgVaS04pLTIUXZlc2g6jEEkEFg0nZtRvGOekdU+O0I4DjVpHxI3iwK73AMQOe+GPTegPTXSpLBhqZmkkuSWYk7kFuTa5O+H9aM8lWhVnehZTVqAKEhVQo2mS8aY8sMzDkbgGYIt9hpmPDbVdJeo5CgE0irBGHC6j5gAePceuPsJLGm74mWWNN9FF8XZCrUo03WkzIGuaNwpYRLK5mJtM+UA7A2r65lqNdqKoC1IlWD3lh8w1v8q2jyKpN9rY1et0F/g/DUmWYG/AHFsJ+o+C6jrUCyGeIbt3uL3/3jVPbLxyUih5b8QWRGNQCZhAkqo/6EnBFL8QHglw4DGBvEH15uR9sPsz+EtKoUB+ImmNbAyrCbgAzBjkY7634Ppuaa/Fb4aSNLS5Yi8TI2vJM2GPPzQrbPRw5FLor/AEnO/wARWJpygRZYnYltgeY/qHNu5gNepMzoVpxBMamN2YfnCncnn2Es+j+CaVPU9Q6tRBCqIA2EkgXkQAIFiNybNKmTpprKAeUMAzabQCSQSPlXb1JbeDjM4/DRzKTl8oX1ltJO585sAJBtwwZexBYGWvE2adqTBgsqnzadYqbkags6TTDAE3k7T3Y0qURCEKAoAZZbSToNQFdw6i224AgTierlWGrcNquCCSLrEBYcCVMMuwiBvjo9hbBOpdT+EjACmIVSus6W81gUVdlMRqUWvY4adI6vUdVLqq2+YMpEEf1GAxk30wJgybQa34n6Ka4XMOoas/wFpjzaSSWBAQwYnVYXPzcmFlfO1aWXZmMrPw1AEec8KJMRF2kkyBEzpo06VE0k+zQcjmKXxZUUkYISVsrqd2H/ACTVfbeCJnD2nWdSWYFreWAAP1lj6xjOnzWWGYWtVpZlatMQGosNIGoxrUHWCWlQhFwTAbi4ZbKFVOt69So51TWIB7gaY8iiflN/8PbSJtK9DpcxYnUD7ehvgI9QIYiwWBJkjeLbE7enOPVXSt7QPYE777xyfoOcA064EgNJM/06YJ/qBvq2J9sHYEkH5hjEA92OoW1b39BBMcwB7g1ANUAkhVgz+95m/qcTAyYPAJ27ARvyAI9yfXEDLLGLdhHa8fcnHexugIZc3vzt23/zxfHgFzPr+UTP524nicGnLWW3uR9O373xCV8xHPH5f5P1xWqQLIg4Ukm7SAAJG5G5O28z2GIzVpckAbA24HJ7x3/TbiuSWhZJIm6kCxtePraOD78DJqzMTFT/APH/AK087f4wnJjUSZKqSCBfcAmII2Bnm255+mC61KRAuP3tuNhPB5xGiCw0g8xGxt/ba/Yf7wVSQxeD67/67enbCWBkK5b2EbAz/u59ce1203kAC5uSPtMSB2E4N+KFG+wtvff9PvineK+vwdKn3vsR7cCJveYwz6FW2c5vxiyDXupsRBBkkxcwTad43gcyg6n4zqON7cXJv3vvO5Nr82woWv8AFchbbk3tx9O35YCrUDJH3w0VfZzpdBtPqTmJJ/OY3xK/UXAgMbWiZGFQaBgioCRIkz+W+G0gdnmZ6o48wYgrzMH9cah+Gn4pCuVyuaeHA8lRj84A+Vj3HB5xj9Vr8/WMAU2glbyDbFokZb7P12mcpzZlJnuPWOdrH7nH2Mv/AAs8W/HpGjUb+bTURIsV2BEXJGxx9iiZB6NLXLgsASLCbGN8TpRHDfnP+cJa1WQpXYCO+2I/Pvt9MB5fiJqJZAuKv4x6WWenVDBQNQbflWBNv+LH7DEpqOL6vzb/AHhU3iZHzLZQsWYISwudipIE2+UnnE8kucWqLYnxloIzf8pZUbAkCJGqSSLdmCWHGrA2aqaaT/1AWmYkBGLH1lmiOZI5x3XLMrkkDSWBFiJg7zswncWtfH2dyweFBKi7GLzeLdzBI54xibNxXHzIimKcsWuNB8raVJJYENpBlToOwBtYz42ar0VFN6Bq6gbIGZgTYaWC6Q0XkkCCbHlgoWgS76dTKkwx/wDcw1AQwN5uWvYkQJ+j9bJrOwopTOsKQSQSgkho06UJGklS3rI1XaMF7DKRXvH2VetTor5lLOp0ECIAY8cD4mnYcY76x09ylAClTqGRZN4jSSFqzcAg6jItuPLiy9X1VB8jAzqAOpBsd5G1pk+h5jES5UKguSPUmWJgDUxMm3BP02xOTp7CtgPSsulEtpCp8Ms3w1dWbW4IDMQtjpJUavNEkmARh1l5aTPmaQW20qpIMCSbnm822wvqqdDBSDpXWVESPmUCwlvMDcmZFuwc0AJA2vydrzG45E/7xydsDVAvWahEKANoHtteTH5dp2Mi0qbBCYvY2iSTHGxmImftthhmBLmZubD8oGwNzgU7rvPqJ9ZJ23i3qMaF1Yh9lTDAHkeaNhEkj7KF+uO1Da/cAD3vN/rH2x9lTB+/5R+oI+3rj6nmpbtA2+rCT9Vn3jfCWNWzqCIG+w+xEx6na/EYFqLKwY/8e8xcxwBx684LcgH2nfvK2wuzVYLJIYsBA33giT/bZeY/Q4dz0BIWVFPxGgHaCdW3yk7iNydvU826VAbwANyIE/ve/piR8sdptvMAX2txIv8AnjwrBib83giJ7bb/AGj6pVjjTLpFiL9rdtv3649ztcqG2t9h2v8As/5HTNKo3O2wHY7R9QJvtucKup9a4B9yLC9ud+/29BgXQlNizqviVl1C5gbe1+fWPz5xR87nC0sWPzDf/EjsR9sOOpMukk3MWJte1xBiew9z7VzqjT+Y977/AKYrBWLN0OPCZDmqQNgABcbz2MnYY6qZVmqmBf8AfJg/c8Yg8EN/NqqBMqCOfl+ovfF1yfRLq2kE+xjgXkxt9pwZ6YI7RX28MsQD2ufzt9//AJwXlOiECCDHcR7W+mLxl8kCJtpuJH79MEVsiALAG3bv+x25vick2MpUZx1HwqCCVEaeZA78jie5O3GKX1bpbUmO8Axff/4m2N1pdPBFQDzQIHPG9ubCNoH50n8QOkKtItaYvz+YvMnfbDY5NPYk1yKx4H6maObovJUNKmDwf8Tj7C7pS6XTtqU/aMfY08q0RcbP0hRrxYhfbHVQrtpEH1OItazF55tgqiVAsR9RiCkSoGagN4IPFzjG/FDtkOq/FQsxDLVAPZ7snqIJW/GNxJJ5WO+Mz/GToAPwcyu5/luR8tgWUn13H2GHi09BWiyI0kvTOpKpDQTurAT25LH2BjcQX8YAAXMSsEQQQQsfe4PfFK/DjrJq5c02nXSJCmLFDECTaVvbtHviyNnJiZEaWk/cRyQGUb7be2OX5dG+P6R5VasFq5gKNTMAFEljTVgJKi7MIYgCZBIuQsNukZ/UHY6leV/tUkEKQ0yZlp2nYA3GF1PJiw1FtIX5jsQGhhbUDqWbRgl6QoNUamruX0liahlSQqAAtOqxDHkzeZu2OVMElekd1wPlao1z8qlGY3IJbWpYgAgwSeb3sA1SozwiagGk/wDAwNIafQEiLybaee9VGqXc/DqaJEgAsCfmaWG4G1rADuAGAy8iIIvGkk2LEA25hSBHqcTntjLQoyeY0Ahk1vI1QBAZbosDhWYDaLb2u8or5Q0XlSBex03J9rfs4EWARJtbYC5FQM7d41ED3n3x31LqPw6LDcgoD7GL7dhH0x0WkjpbJM8GEx/aZO5iSLAkCTG5ttvgQsdTHylpAN/cKsQIvPpJPoMS5vqyOGKQ5Q6SFkmTcLa9/wDBwmzWadKbNGogiV08mRYgjnSJP/EyJnF1tCpBfxYcEHmYnk357Kp9NvSBjndFQibMBG8kKSZHp5rY5NW7ceUXNoExACntF9h33hR1DqugEEFDBgPF4HEWG288jvGJSe6KJWW+vXFyLwPtufvH5TzhVWV3adZHIjiSbxzaRfvirP4uLLqU7qLb7zPt3nDnI9TLUwY0awNPccc+l/rg9gpoOaRuZAsLgTb7DfjnvaA6zlW21M4IUSFGxMzBg2ETPMdsdZguxgMVBO44EGCY3k7D9jxgWIAICwx3MyTY33+aI9D2wLCRZ7P6hI1wZ+YaTuWuCNQmx+21prnUHYm4MX23Eg2PI+Uz98OWyyKqgkuR5jY2MQS0sdVmJtsJuYAwrzTAXJ7mTebn/BNrgmYwLOEPUa8EiZHf133id4v/AJwizu59Lfr/AKwf1jMDVG0Aj0He3+P94V5mtJ2i23vcn8sbcaITY58B1IzqrMfEVlmdrauefLjZEyECFEEjgAASBxEcTMc8m2Pz7k84aVVKi7owYfQzxj9E9OrrXy6VRsyqRYGx/pFpJ4nvtcYeUbZJOkSZOgAkdo95/XeftiSuLRzFhe9jH5wYx18PSCFvAmG7jvbaefreLDtXhGBsFBMTLRB3HBPH5RthGqGWzyk1yCUvZVmDaLyLmCTb2vimfiTmEXL1AfmNh9xP+cW/JhaalpWmNIJhWc3uPMPQwCBcmewxmH4o5nUV3EN8psRbkcHmOMSirkkM+hPlMv8Ay6bgS3mMegt9huceYsfhPorZqhSpo4VyjsJUkSGBiZlePMNjwcfYrFNiZGkzZWiJIIkxtjiVFgb/AL74LU8zjtu5iPbE6M2wIi/zH0GkYi6j0dMxSejUPlqKVYRx3HYg3B74YU3MTY9rY7YwLqP3/nBSOo/O/S6j9O6g1F5hXNN5lQyEgB49oYYvqdTDopQ/ymBmYJWSUJBHGzT6TeTiL8YOhpURM2jolWmAhQsNTjVYqO6kkn0OKJ0HxKaJ+HUn4TE6oF11FZb2lZgbGSL2wcuPkuSNWHJWmajR1km+yggi0gL+ssfywwpsVrAAWapeb2p1EQex0upGK90zqQQNLBlZY1KQVE+x8u83ABhr2g2mhWB7Eg6l+t7f+5AcYVs0vQJ/CpXgFN2g9lVagXk+gHoGPpjrMuUZ6lUk21SJAAIZiAv9xd1HuRwMSZvOfDBAHyBiPQBXb6yKamP949qrUZmAKliHEGI3KifQDSSOww3oS9io5qpVvogMvlZQCIKg2g3AcE/Ue5D60tSpTYOdAYO19jZRontH6n2xZenMEpKwEhKRtyYQkAyNzIPpOIKlJDTJeSyk6iZMwAGg32iDFrel04jcrE3h3LCllFqFjU+KdZPEwQCL3AiJtMGOJF6hXZRq06FUSuk2OpSQCu0g6bbkweRhv1AAIAkKEhVEASEZlKHgalgfX0xTeq9eJpHyyrlqZAIIBE3GoQCJkA9rHbGiLsdLWxrm+pKFmGhtWoja4AW49GAHHmmcU3xD1cFlUGF0AG8mIXvMG35DtjvxF13TRFJTLNcmxsJjeOY3FoG5OKjms2ajFmF4gx2AgfWLTzi0cSbtk55aTSC+ldWK6gSfmDRPaZ9ze31+t76d1BGUNqEafaIvwNwATim+AeiU81m/h1QSPhuwAMSwFpO8DcgbxGGOcyTZVyVb4lPUVsPlZTdWHDAfrzGOyxV6ExTvTHnVvEooOFuWhWIHqJ5+gEXie8mDK+JEqMI3i4Mj+4fe4uNp7nC7P5lKpBLAWkHdiSTJJN+Y+npjjO59CQVXRdoPaTIt6+a07YjxTNHQxzPVahCzCltUEEwB5tOkDn/RNuBh1BG1P/RBtcCBqErHEQP94rpzAP0ixNgCZgekEjjfAx6gwGncWH0H/cfliixfCbyJHPUM0WbU3OBC8848qVZ3xxjXFUjJJ2z2cbJ+GHigtlFpOZNNjTXadMKRv2BI+2Mey+WZ2CqCzEwAASSewAucbL4U8FLkaDVKt6rp5htpB+VJgwTY6uCOwMCRyLRW6iQrMB3IvNhfj0Pf/sKtU1KwIgsIaxiDYb/8b8e1sIvEWZr5WpRQIXR1LqAx+JKmWVi9iADNoYi/9OIKfWXqgFhoUyLMbT/dYT5rAiBsNxiUm/ZaKT6LFmM1C1Wp6NYBJZ3YBABMldjA9ZMDeMY54tzyvUGl9YEwYI37zueSe841GvljWRqfxKlMMzTUTyFWB8s6osAdpBI7arZhn+i/Ezho0GNX5oaN1UElrRIhSZwuNK7BN6otn4c574eZp6tSqlJoIBO4BtHJJjH2C/BOT+HXViSIEW/5ILybQCRPEHH2K43oTNH9Bw/GClBIpVZ3A1gke5KgRA9cSH8aKUeWlUvwxH5RPOMkqZZlsQVM3mwH774JGTd50QwWLgaRGw+aOfqScUUIfDNaNAzX4lZqsi6D8BSSCy0naAOSxMcgQBvzhPms3mqx0tm6rD+0azcbAhTcbXJAAxVqsK5Un6DUPoZ4/I4Z9NrUC81WpqokgfDd1Ji0qpHPr33xdRj8BsKzOXF3ZgQpBPxFKiTAKxBLE+jHbAWfoGrEaSdJ0gQsiYGq9zItvziTMdfp6WFOjolpDhmkXkGJOk8EAjYe2Fy5kgMSFY93hok3IsSSe8947jmkcrJMj1KrlyBJAImAZI9bcW22IxovQ/FflBbSxhSIMEgEsQAbBj5ZE345xnVHMsykKNbASCAZEX4vpgXwV02uAGJIaAL+ZVF72gDaIFvfeceX+ZS/UezVjz1+ZdGxNWWoGEggqqgzaWBptP8A7QCPRsEUs0PioeXpFj6BlouwPvpIxnvQ/EQRNAqDS3y6tjGxBPafta0YtvT6pZ9RPlChUm5UkgXtZdWlSeJnY4893F1JGn8vaYyFTTRLSx062juBTqhQbzuo/LC7JVXFNjVJepUUFxMqdElQAtkBUCEWLETjrq9aA4BAVkYDj5mlTseajg+04Qp1Mo7wGKzT0b7aRP2ZhP15wL+HKFoj8QZ9v51JSCpNSxmzK0MJBBEhhAG99+FNKsg061MAWLCWKSRJa2s2MiLC3DYS9fz7I7wDPxWYDsdX/wCsYL6lTZEpsDqUqHBg7sdVt4JBv6i43i8YNRQ6mnr4QdXr03aWLWFmF+fW8EQINwe/mwCvRU80HUtoI7HkTMcggzs3oMQHqAZ9UAExP6TBt7jb0i4OzFfSIGxQggW4/wBQQfzN5vtaFqMtibI9RqZPM66ZBamWAMSDus4m6f4kZFqrUX4oqAnzbq0adQ9Y/QYX9QksSRf8v3vgbF6TWzHbT0E086Rz+9v84JfUwD6tU2iZIwvAw4yoJQfvsOPQ4Dig8nQKmTqOfKrN7KTsOO+PKeRqOdK03JLaQAp3No95ti8+HqdPShgs6wwufLAZ/kmAJjzCfKZixxc0ytZfh6FUqNTFZIvGsKyofl1ixiZG+AnsWT0ZMfw/6h//AJag94Ee97Ye9J/B7M1SRUdKUaeGb5o2IEEibgEx7Y1ihnlcorVmBqsECQRBiRqi62WZJgg2uMEoGakNLJUg6bhiqwAQNMAsYJIabWGHE5Fb8Gfh9RyNQOdVWobap0COVAne28/0kyIIw86whDQQKmkEqSQCpGxGlS1/lYgXExq8wwX8L+ik8AqFKgSVgXeDcyvqQdyLY+zVEaSq6SohdNriNzpIXiZtAncGysK7E/ibpv8AF5VXR/hVqRNZKjGQjKDKtwqkAhgIiJgwRir9Mo0K4o5imAC6SVuArDUrKw5AYiDwIPEYcdV8JMx//tOtFp10kTWxYgLKeQlQQwUhrgD5oAC1PoFGtlq+YyNnaidaidwQswQCNPmVuN/TC7p2VhVluz2Vp00CqNOtStzvOy6twfNwSATEXjCah0WlU6jUd9bKaLanZolnJUqWJj/6QhgO7AAYa5uqfhhtJiSGVo2IJ1S1hdZDXFvU4G6bn9TuAgOjyA1JIJOpYYmToBMwJtqucTi60PJaD8vkyA7L5C8mRBCkiZkW5XaBt3GPcP6+W0pJBcEgwArBZBIJKrEzeebxE3+w/GiMp2fnD4p7m3r/AL+2Oee9t/X984nORfsbEA+/adrxjo9Mq38hOm5t6gfqf3Bw/OJl5IHWpb07dse2PJieR+xiWn052mF2BJ9hviNaWwi5HfBU0cpk2T+DqHxtei86Auraw81sQalAMC82JA2vv67fniej0l3iI2JJ7QJM/TDRvB1TSIYatYUjtqmGtJgiO5k4HlX0DyRXsSiqB695nEor6iQzCJnaZPc9zPfBlPwtVJYTT8oBJ1CIInjcxf6HEVXoegnU6yqyQGve8i1wAQT6bXxyyr6d5I32R/8AqbBdKQogiQAGaZ3O3MemGXSPFFegQQ8wZIYzNwRHPFzOE+ZoKoEMGMCY24P3kx9MMOgdPWq/mcIixrYwSATuAWE7Rv2wdS7Kxm+0W6p4qWvQ88IRydhuo22BDEdpxBnM1TD6lMgooVCT/LKlJIAtc8+0c4ibxNkqVMpTofGaSVerCrN4IUTFjIkcxhBmc69WS3N4UQLmbzb1i/GJf+aF2i6/olRJm63xCJAFhqO5VZnk7x3gyRe4gjIZp2pfBRS5SQEI+ZWYcDaGPuDDC4Mq6tYCTuTBE7CQNgdwLCT+VsWX8L6StnmZ0ZgtJysybh0kmOykm/8ArFpxTVIXHNqVifqXhiurKWpMupdQAE87QOSbxz+i/NZepR8jgqSpIm1hP+ZH0jH6B6h1VKmgAEozC58otze83/Mc4yj8U6c1ixqIzGYVQflg3YgATxHaJ5OM6f6UWWe02ihVm1e+IUQmbT+4/XBdDLyNTGL2EGW7/QDnvGLP4X6AlWjWJID6kUAgkEM25j2se4+mKzmoLZOEXIqAW31H5/4wVk86FN7+nB9Z3G2+LT4j8IGlT+MFUK/l0bwwPBG6sIO28jFVXJ8kGBE97wYHrE3vxgxakrQJfl0XfwZmKbsz6i2kKPhsDYLJ1eUEN5phQLXIvGNHpkZal8b4gYMNXmgq2sAgAm4kADkQNrYxbotatSqFaC/E+IIKgaiRcxNiBG5ETHbFm8M9T6nlIotQq1adUaaaSTBEkGmw1AABiSBY29MDiIx7lvxLRWLVVqIyHSyEytQFjKqVXdNRcBjvI1ANa09L8W5HMVR8GrNTUZGhtbQssdB0ymmTq022tEjK8j+H3UsyDUXLk6Tp/m6aZP8Az8+ktO0mSfWMQ9S/DrqWXYM9FgSGIakQ2wkgGmSQYO0DntgqLOtG3rXVqgq06iMjtC/DCvqgeY6xspAUG5I07XIx3lyAAZYBdpYhQZAA3gCb+8XxmPgPqOeXPsmcFWa1MszVUKMuj+oNA0gyQTaSRJxp2TJBbWsBSV1EAaiCBEX3gnckWtcY4ZdE/wADSWJgAKRqkzvcTIgSbL73xiPWc8Mv1x3dmKrWAJJnylQo1GBKgaTBGw73O4VhrlDz6bXFgSPz337YyH8VulI9YugioWvEgMJPHcWH39sDTGjb6HvUsyfhuNMABguwMmRqQA7XJG4bzbFiCo6dnmOccK8rUmIvpMy29wCI55G8HCjwV1eo8UnerKq4pwC0nSPKR/UABZYtM23xaaHQApLg6mg+aYYyQZIiAYULbiLbRl4yujZFxouWTzD1VFUMWPytrKqnlkEGNjqAPcg+l/MJuk534NdaLsFWqQqxuHAIDQd99JH/AI9sfY1wtrZhyRSkYvm+qliSo0CQYWQAQOPY39MeHrFYmdbHi599+5ubmd8DmrYfp+/XHqsBuJ2iff8ASMJxXwyKKSqhofE1UoBABGoF1sTriQfoItH6yKEeqRCgEmAAIuALRyTvA/ziGpmiRZQB/iSbzuL4JyvU2pmRBMEWFrwdhHaMLxrpCuNdIb5bK5mkjEhb2gwdWk8d4IK9jcY8q5SvDOx0hgZaNPmUElVAG8TxETthc/WHAhCABJiSR5t/mHefXcY5bqlVlNgdJLkxO5iSNovHrhOD7J8JXdAbVSG+ZjfgxcbEeuIiNifv+/bBKZSowLKpaI1Eesn7WP7OO/8A0qtcfDZfNHmGkyLc8AkTG3OLKkWVIXEf4x0hINiRjpKBOwn27Cf8DHhp4NjWSfxb3vbeOJ/36iNse1XfSGiASwBixiLD2tf88FZToFarApIzsQWgKdthfaCTHvbfFvHhRtb0irvTFJ6VNUMfEq0/57XIICl2dQbE2jfHcjlKyhLWk9vfj1+2LP4Vz7ZHO5es4/ljSz3todPb5tLh9G5lbYaj8OQHl6botNlNUBjVLLAY00hV85JCwZmSbaDhb1rLZmuFRaThb1GRQdLOzEECLaQqlVgbKYABAHOdDJpGxdYFOkyUqWnUFLNIsqCDPIGMc8X1yazBqaAqxBKTcwSDsIlf09BjWGoMMsa9XdqQPwuxMkITuYED6HGe/wDpwcOGIhg0kxxa0E2WbX2JXviHl/Vlc0/HFV7KcvT2qLYqoAJZjaB9iTZZgDn2xb/w/oFvifN5UBjUREtbiZ+a52B2JwXlPBtPz6rCHJeSAhlYiAJGkgE+sATi0eEeiJROlaelvgfzDq1BmLA/QqI7b8wTgZJqSoX+fLuis/iNlxTy9PVILVD5NROo380OPKBbY3m/BxVaOVNVQU80mDJ4A1FiCbyxMA2Fh7ax1noqV611lqYplbf8i3sDAtMgkQe2I6/TlpaKiIqt/V5tSibEKsG4UEjT7jfBjkqNIGXJUmJPCXQyu1MozKZ3sPNKWPK72M+l51HK5T4UkCW2MnSIFuBsTewxVKXUNAbS0ADSNhMj5iSRe95O474a0uqhmkamgXEmAWkzBiTqKgA+pw0cwOakNK1SwKgCbEzpt9b+vtgujWVrwdoEjTPsJ2BH5e2BKdTUt5BIBMd4H1/L9MR1WSVkEQ1jJU243Egfnaxw/NL2PpHVdy6nTpENuDcCYMRzxP1wo6hUou1PU7B2LbfEUsQBKyk/073FjciMNKlIBW+CpWoRs7HebzMwbk7WtjvKKXRRTkKSwYsjIY5Cq1wCdoET6HBTtHWBUt2DRKWGmDpbb+3cgDyk7Ad8ZP4wz4qZplLagCEJsmsjyl9zx6RxwDjcF6bTSTA2uLDa8gCIJ5Jnja84BmEZq9RivmIeB85kkCxIgbxNid+YLUWxe2PelM1JE0Bl8rQApJkjfQCLkSI4kHkxF1Hq1Sm5JYBVbeJ+Xtfeb6b84PyPRK2YLEOVXLUyazb6y1OfhrzqC+YtsvlsTjNetOxqMIIUksBEWJ3jkfU3xOOpbLTkuOi8+CqVXqXUPiOP5eX/AJsDzAsfKgmRBuW23U2x9jSfw98KfwOSVT/9Z4qVb7MRZPZRb3k84+xRsyPZQn/DnLsgKyC3lEAnfZjpEmbgWFxfeMdZr8P6dSmp0spWm8QtxcFQ0EnynUCPmie175T6cwCok6V5IWwnYebc2BI25w3pdOA/p1SSRq9QJg+o37/UYzxTMyxsyNPwvb4ZBJbQbEwFklSwkcWm0gSQYucD0vwxZbgmopUhtPDAgcwY0nVcDjvjYqNamDBIuLLuYsPlPp9Ob4hzGYoAyygG5kSQSpPKzf6Tb6Ybr2P4n9Moz3g0Vqj1RTVULjSVVhKw1tIEKViCCJ+W5BlmnSfBS0VdPhmpPnALblWEQYAsIJt3jnGh5fqVNiFDw5EgzBv218tvsTHuJ8GbPxAjWJkg7khYH9umb7WieYMD/ZzxN9somV6cqRTpgA1jLALZZAAE6bmHJsLAL64NzmQdiZpiTqMadzc6jMXJOk8WMkCZuOZoaoVD8MnfTI5EEQARPm37Racc0+kKLALuSZAYsYIFyJiNrxAA4wjhbJeD0U49CSovwwnkZhLrAOlVIiQLDUZAB5Prjuh0in8Q6UQM6MCxWfJBCsVIsWUpPJG/fFxqZKdMhCBaAAbm20QI9N7+2IGrrT+SnsApbSAsjYR81p9PScNVBWEByXQfhKFA0+YsSg3CwQIJJJG++1xEA4jo9PVABEAKEGmDAJkHVeI9DeQbEA4nbqz/AA3eogXQSAxdgo4EgqNLCYiRNjzhNmvGNA1CrVlULAIZwY3nVvqAPAYyfsDr0i3iSDcjmGYbAAW0+skyTPykqNpiwAsZh/g3JDEorNpDaZAAjTpF9IG9gPTcQVWf/EDKUqf8ofF8wkICAoiQZ3IEkRIIiLRAQUfHeYzFcU0oI2t1VUC6IYfKdR+bTckG0BvfA4N9g8d0X7xHl4yQSYimolpMWCieeSdrxgd+laSSiKVHlCAXN4uTzpJ5gg+uC/ExmiwJta/EAgz/APj+eKPnPxGrJmKlMUqZRGYGCdRCm/KgEnuf94lBW2VzwtIsy02VSjab7giZO6tIttaJPzLhj0qkFqEqFVSjQvyuJIF1mItMgTcHmTS6X4pJ8Ml6Z13BRRbzSASSTMCL2Mlh6m2eD/FP8c9QpSKUkUDWzXLGIUDSDEAmSe2++KOOiOPHTtBOay4/iAWIVdKtIOm6kgXNgJMb8x2A8eieSABKhSwIBKmna4gKDN7euI/E+d+EnxV0syK50sdIYC8E7i4FxImJF8ZfmPHFZyQoXzABSF0kXLEjzGCSSCQYiBGBCPIrkiuVmnN01KcTURWphhTkEARFpJUFhA3B57kYUVvGdOgpVKqOwk/0vIJAgEGNUD2+kDGW5vPNUJao5Jkm51WO5EkgbC97jnA+Zy7UihqIwmGEiAZ/q8wmI2i1u2LeJE+KNNy34pKzxdVDAEmADtLXBgwGtImF7RiwZzxYlBQ1V7FHfTChhoYBgL7qZkTNjGqJOBupaJ42/wDj1P1OO36ZV5Rh7yPX+r739Yx3iOpGzZv8SstRZtFYs51QLuoMT5iNoPb/AIji1dqfjExaPh6wW8r6tJgR5dIlY3G8QRItfNP4F5AgntF/3H+DjmlROqDHr9Y7835wfGgm0dE/E1s270whU6WedQMALB8wUE+a3E69vLipV8w7ZpKSVBSAsXaDpAhnbzDT5UUATzbknDHwn01cnlHq1LVKqhpa2imJ0i+xYktH/hvaaHns49SoXAMknT5jIHYAnmf/AIwUvhovjE/QJzGXo5NkpTDU3gzrYllbzuw3YyCTJN+wxlPS8mM51LLUyIUMpYdlpzUeb8gFft9K30vqL6ipdtIUk+YxMRJHPzb476H118vWasq6joYA2gaiokyNtKkcG9jgcXdnJrhR+nlqg3Bmb72PsdsfYw8fjPmSgU06estOqWi+wIM9zN9vpj7HNv4T19Nk+AY8pMkEG87/AFP5fphcckWbVe63aWp2F4KgFjO9yBBO0nDYDbmSRf0vj2quk25HN+cK0ETZuk4YsASJGmGElmtOxAQCJuPtvBnulfEB+VdQYFoYMR/cjBtIJkMFK2jaAMWB6QiPT0t7YgzY0yB233Nue0+uA0jrAaWQqUabfDVnMM4UmZbywBLX2tP3F5mWnUKeZB5gJTVHA8pN5ANib+0bTI8atz5ouWNiJ5MW2tgGhmGdmUkgAEiCeFJ54t+7YCpaDROa+i7MbKdQDeUGP6YA9b7+wxLUzdMkDzkm+oAxef6tgSAeZiDe2IwgqMCwkwO9iQpJvzf9MFhAGMCNMbSJkcgW4GCuzgN6KXJYnUb2JI9IW+4bneY4mLM5GnUXSNeoiP5ZEx/7pWwMxY9txhqFK7E/MF34LAbbCx4GIKdaRECCRa/I9Tg3QCmdR8BO5YtmAaZiA5JImxBmxJ2HoZ4xV63grNGpCUgFLfMzCAuoKGOkSTzpAmLxjXUhiQR9pExgWjVJdpjyqSLC3zW9oGDyBVmOJ4KzZCj+FbbfRsxiJJkkbCOCCIkHD7w54Rr5OutWqQTpJjSbkygBZjOoBmPl/wCsamiQ0C0LMgx63j1wDnssrOFYAhhfg2ViDIv/AEx7E46TuIY0mU/r/UXKIAWQVD8NIQO0v5QdJtAbc+XtO+Etb8KM1Vd6lRqSljcFyxEwJkLG14nbfGjZvw9TenZnRiQQysNSlTMqSDBNwT2Jx3Q6epYO0sylQDYdxsoAmOeJtGJ40olMkuRkfVvw8XLPFStqJTUmlB3vIJ2sduw9Ztfg3KtlKLoFK621gNEgaQomDvaSbe0m1yq9Ay+rX8IahJBljHFpNhHG2O85SUIh0qYAKyNtTAGI+95vhp3JULBqJjniLxO1ZzlpbzFrAGw80ATczYkz/wBkeDfAK5hTVd61JVaF0wpMyGibiwEEWmd8ageh0AZ+EkkGfKJI2gneNzvuTgzI9MoooppTVUsdIFpmZMm973x0I8Ojpy5lc/8A4fk0uMqjuGnUUJLNJPACz34nyxtBfV/BOVrkmrQUmZ1+cEEnbyEW9ZIjDZlOstJuWkWjy7bjEwErOx1bj0tza8CcMmxNGf8AUfBKoR8OnRNNZEeQuIt860xVDXA1BiLjyQCDWOq/hrmmctl0Q0mkhn8hEnZp3I2IAuLjfGwV6hgCSLxIN7Sf1AxJWzDaiAYuw4m0wfy9vTB5MWkYa/4cZ4EhaYqixSABPNhUUCJ7H74a9B8G/DC1M7CsGn4QJlo2+JeAoN9IubTHN28R51wrwzQSBEmAJAiJ/Wbk4qPiKuyZWpVVjqRqY7gzpJnnk7EYLkXhjXbE/jXrzVSaSyUHnqNDGDIAnSCAJ7jeMVyp0uqVZgmoAiyhATJ3gGefpzHFj8KdUejkcxmBDVGr06PnlgEjVAE/3Gfti0ZWgCteqPIKSO60qYVKZKAt5goDHUbN5ri1sLdCT/TMmq0TSG0avWdvba/G9sQfwZNP4nGqPrb8rxgrruaZ6ksZO/1Nybe/GNL8EeAMpmcjlnqqxZ5LEMR8zunHYKI9cUT1Ys1WjLsjSirTDCxdRfkSMfY2LPfh5k8umtEJZKikFmJ1QyDzDYjzm0dsfYMZIkz/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www.estudiantes.info/ciencias_naturales/images/camels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3573015"/>
            <a:ext cx="2453655" cy="216024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6444208" y="5769320"/>
            <a:ext cx="2699792" cy="1015663"/>
          </a:xfrm>
          <a:prstGeom prst="rect">
            <a:avLst/>
          </a:prstGeom>
        </p:spPr>
        <p:txBody>
          <a:bodyPr wrap="square">
            <a:spAutoFit/>
          </a:bodyPr>
          <a:lstStyle/>
          <a:p>
            <a:pPr algn="ctr"/>
            <a:r>
              <a:rPr lang="es-CO" sz="2000" b="1" dirty="0">
                <a:solidFill>
                  <a:srgbClr val="FF0000"/>
                </a:solidFill>
              </a:rPr>
              <a:t>E</a:t>
            </a:r>
            <a:r>
              <a:rPr lang="es-CO" sz="2000" b="1" dirty="0" smtClean="0">
                <a:solidFill>
                  <a:srgbClr val="FF0000"/>
                </a:solidFill>
              </a:rPr>
              <a:t>l </a:t>
            </a:r>
            <a:r>
              <a:rPr lang="es-CO" sz="2000" b="1" dirty="0">
                <a:solidFill>
                  <a:srgbClr val="FF0000"/>
                </a:solidFill>
              </a:rPr>
              <a:t>camello hace generalmente lo que su amo le solicita. </a:t>
            </a:r>
          </a:p>
        </p:txBody>
      </p:sp>
    </p:spTree>
    <p:extLst>
      <p:ext uri="{BB962C8B-B14F-4D97-AF65-F5344CB8AC3E}">
        <p14:creationId xmlns:p14="http://schemas.microsoft.com/office/powerpoint/2010/main" val="1666590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10000"/>
          </a:bodyPr>
          <a:lstStyle/>
          <a:p>
            <a:pPr marL="0" indent="0" algn="ctr">
              <a:buNone/>
            </a:pPr>
            <a:r>
              <a:rPr lang="es-CO" b="1" dirty="0"/>
              <a:t>No tenemos manera de saber qué edad contaba Elías cuando el Señor le concedió por primera vez una revelación personal y salvadora de Sí mismo, ya que no poseemos noticias de su previa formación religiosa. Pero, en un capitulo posterior, hay una frase que permite formarnos una idea definida de la índole espiritual de este hombre: «</a:t>
            </a:r>
            <a:r>
              <a:rPr lang="es-CO" b="1" i="1" u="sng" dirty="0"/>
              <a:t>Sentido he un vivo celo por Jehová Dios de los ejércitos</a:t>
            </a:r>
            <a:r>
              <a:rPr lang="es-CO" b="1" dirty="0"/>
              <a:t>»</a:t>
            </a:r>
            <a:r>
              <a:rPr lang="es-CO" b="1" dirty="0">
                <a:solidFill>
                  <a:srgbClr val="FF0000"/>
                </a:solidFill>
              </a:rPr>
              <a:t> (I Reyes 19:10</a:t>
            </a:r>
            <a:r>
              <a:rPr lang="es-CO" b="1" dirty="0" smtClean="0">
                <a:solidFill>
                  <a:srgbClr val="FF0000"/>
                </a:solidFill>
              </a:rPr>
              <a:t>)</a:t>
            </a:r>
            <a:r>
              <a:rPr lang="es-CO" b="1" dirty="0" smtClean="0"/>
              <a:t>.</a:t>
            </a:r>
          </a:p>
          <a:p>
            <a:pPr marL="0" indent="0" algn="ctr">
              <a:buNone/>
            </a:pPr>
            <a:endParaRPr lang="es-CO" b="1" dirty="0" smtClean="0"/>
          </a:p>
          <a:p>
            <a:pPr marL="0" indent="0" algn="ctr">
              <a:buNone/>
            </a:pPr>
            <a:r>
              <a:rPr lang="es-CO" b="1" dirty="0" smtClean="0"/>
              <a:t>Esas </a:t>
            </a:r>
            <a:r>
              <a:rPr lang="es-CO" b="1" dirty="0"/>
              <a:t>palabras no pueden tener otro significado sino que se tomaba la gloria de Dios muy en serio, y que para él la honra de Su nombre significaba más que todas las demás cosas. En consecuencia, a medida que iba conociendo mejor el terrible carácter y el alcance de la apostasía de Israel, debió de sentirse profundamente afligido y lleno de indignación santa.</a:t>
            </a:r>
            <a:endParaRPr lang="es-CO" dirty="0"/>
          </a:p>
        </p:txBody>
      </p:sp>
    </p:spTree>
    <p:extLst>
      <p:ext uri="{BB962C8B-B14F-4D97-AF65-F5344CB8AC3E}">
        <p14:creationId xmlns:p14="http://schemas.microsoft.com/office/powerpoint/2010/main" val="381927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77500" lnSpcReduction="20000"/>
          </a:bodyPr>
          <a:lstStyle/>
          <a:p>
            <a:pPr marL="0" indent="0" algn="ctr">
              <a:buNone/>
            </a:pPr>
            <a:r>
              <a:rPr lang="es-CO" dirty="0"/>
              <a:t>La inspiración dice:</a:t>
            </a:r>
          </a:p>
          <a:p>
            <a:pPr marL="0" indent="0" algn="ctr">
              <a:buNone/>
            </a:pPr>
            <a:r>
              <a:rPr lang="es-CO" b="1" dirty="0"/>
              <a:t>“</a:t>
            </a:r>
            <a:r>
              <a:rPr lang="es-CO" b="1" dirty="0" smtClean="0"/>
              <a:t>Entre </a:t>
            </a:r>
            <a:r>
              <a:rPr lang="es-CO" b="1" dirty="0"/>
              <a:t>las montañas de Galaad, </a:t>
            </a:r>
            <a:r>
              <a:rPr lang="es-CO" b="1" dirty="0" smtClean="0"/>
              <a:t>al oriente </a:t>
            </a:r>
            <a:r>
              <a:rPr lang="es-CO" b="1" dirty="0"/>
              <a:t>del Jordán, moraba en los días de Acab un hombre de </a:t>
            </a:r>
            <a:r>
              <a:rPr lang="es-CO" b="1" i="1" u="sng" dirty="0"/>
              <a:t>fe y oración</a:t>
            </a:r>
            <a:r>
              <a:rPr lang="es-CO" b="1" dirty="0"/>
              <a:t> </a:t>
            </a:r>
            <a:r>
              <a:rPr lang="es-CO" b="1" dirty="0" smtClean="0"/>
              <a:t>cuyo ministerio </a:t>
            </a:r>
            <a:r>
              <a:rPr lang="es-CO" b="1" dirty="0"/>
              <a:t>intrépido estaba destinado a detener la rápida extensión de la</a:t>
            </a:r>
            <a:br>
              <a:rPr lang="es-CO" b="1" dirty="0"/>
            </a:br>
            <a:r>
              <a:rPr lang="es-CO" b="1" dirty="0"/>
              <a:t>apostasía en Israel. </a:t>
            </a:r>
            <a:endParaRPr lang="es-CO" b="1" dirty="0" smtClean="0"/>
          </a:p>
          <a:p>
            <a:pPr marL="0" indent="0" algn="ctr">
              <a:buNone/>
            </a:pPr>
            <a:r>
              <a:rPr lang="es-CO" b="1" dirty="0" smtClean="0"/>
              <a:t> </a:t>
            </a:r>
            <a:r>
              <a:rPr lang="es-CO" b="1" dirty="0"/>
              <a:t>Alejado de </a:t>
            </a:r>
            <a:r>
              <a:rPr lang="es-CO" b="1" dirty="0" smtClean="0"/>
              <a:t>toda ciudad </a:t>
            </a:r>
            <a:r>
              <a:rPr lang="es-CO" b="1" dirty="0"/>
              <a:t>de renombre y sin ocupar un puesto elevado en la vida, Elías el </a:t>
            </a:r>
            <a:r>
              <a:rPr lang="es-CO" b="1" dirty="0" smtClean="0"/>
              <a:t>tisbita inició </a:t>
            </a:r>
            <a:r>
              <a:rPr lang="es-CO" b="1" dirty="0"/>
              <a:t>sin embargo su misión confiando en el propósito que Dios tenía </a:t>
            </a:r>
            <a:r>
              <a:rPr lang="es-CO" b="1" dirty="0" smtClean="0"/>
              <a:t>de preparar </a:t>
            </a:r>
            <a:r>
              <a:rPr lang="es-CO" b="1" dirty="0"/>
              <a:t>el camino delante de él y darle abundante éxito.  La palabra de fe y de poder estaba en sus</a:t>
            </a:r>
            <a:br>
              <a:rPr lang="es-CO" b="1" dirty="0"/>
            </a:br>
            <a:r>
              <a:rPr lang="es-CO" b="1" dirty="0"/>
              <a:t>labios, y consagraba toda su vida a la obra de reforma.  La suya era la voz de quien clama en </a:t>
            </a:r>
            <a:r>
              <a:rPr lang="es-CO" b="1" dirty="0" smtClean="0"/>
              <a:t>el desierto </a:t>
            </a:r>
            <a:r>
              <a:rPr lang="es-CO" b="1" dirty="0"/>
              <a:t>para reprender el pecado y rechazar la marea del mal. </a:t>
            </a:r>
            <a:endParaRPr lang="es-CO" b="1" dirty="0" smtClean="0"/>
          </a:p>
          <a:p>
            <a:pPr marL="0" indent="0" algn="ctr">
              <a:buNone/>
            </a:pPr>
            <a:r>
              <a:rPr lang="es-CO" b="1" dirty="0" smtClean="0"/>
              <a:t> </a:t>
            </a:r>
            <a:r>
              <a:rPr lang="es-CO" b="1" dirty="0"/>
              <a:t>Y aunque se presentó al pueblo para </a:t>
            </a:r>
            <a:r>
              <a:rPr lang="es-CO" b="1" dirty="0" smtClean="0"/>
              <a:t>reprender el </a:t>
            </a:r>
            <a:r>
              <a:rPr lang="es-CO" b="1" dirty="0"/>
              <a:t>pecado, su mensaje ofrecía el bálsamo de Galaad a las almas enfermas de </a:t>
            </a:r>
            <a:r>
              <a:rPr lang="es-CO" b="1" dirty="0" smtClean="0"/>
              <a:t>pecado que </a:t>
            </a:r>
            <a:r>
              <a:rPr lang="es-CO" b="1" dirty="0"/>
              <a:t>deseaban ser sanadas</a:t>
            </a:r>
            <a:r>
              <a:rPr lang="es-CO" b="1" dirty="0" smtClean="0"/>
              <a:t>.”</a:t>
            </a:r>
          </a:p>
          <a:p>
            <a:pPr marL="0" indent="0" algn="ctr">
              <a:buNone/>
            </a:pPr>
            <a:r>
              <a:rPr lang="es-CO" b="1" dirty="0" smtClean="0"/>
              <a:t> </a:t>
            </a:r>
            <a:r>
              <a:rPr lang="es-CO" b="1" dirty="0">
                <a:solidFill>
                  <a:srgbClr val="FF0000"/>
                </a:solidFill>
              </a:rPr>
              <a:t> (</a:t>
            </a:r>
            <a:r>
              <a:rPr lang="es-CO" b="1" dirty="0" smtClean="0">
                <a:solidFill>
                  <a:srgbClr val="FF0000"/>
                </a:solidFill>
              </a:rPr>
              <a:t>Profetas </a:t>
            </a:r>
            <a:r>
              <a:rPr lang="es-CO" b="1" dirty="0">
                <a:solidFill>
                  <a:srgbClr val="FF0000"/>
                </a:solidFill>
              </a:rPr>
              <a:t>y Reyes pg. </a:t>
            </a:r>
            <a:r>
              <a:rPr lang="es-CO" b="1" dirty="0" smtClean="0">
                <a:solidFill>
                  <a:srgbClr val="FF0000"/>
                </a:solidFill>
              </a:rPr>
              <a:t>87).</a:t>
            </a:r>
            <a:endParaRPr lang="es-CO" dirty="0">
              <a:solidFill>
                <a:srgbClr val="FF0000"/>
              </a:solidFill>
            </a:endParaRPr>
          </a:p>
        </p:txBody>
      </p:sp>
    </p:spTree>
    <p:extLst>
      <p:ext uri="{BB962C8B-B14F-4D97-AF65-F5344CB8AC3E}">
        <p14:creationId xmlns:p14="http://schemas.microsoft.com/office/powerpoint/2010/main" val="28528690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229600" cy="6192688"/>
          </a:xfrm>
        </p:spPr>
        <p:txBody>
          <a:bodyPr>
            <a:normAutofit lnSpcReduction="10000"/>
          </a:bodyPr>
          <a:lstStyle/>
          <a:p>
            <a:pPr marL="0" indent="0" algn="ctr">
              <a:buNone/>
            </a:pPr>
            <a:r>
              <a:rPr lang="es-CO" b="1" i="1" dirty="0" smtClean="0">
                <a:solidFill>
                  <a:srgbClr val="FF0000"/>
                </a:solidFill>
              </a:rPr>
              <a:t>¿Qué hacia Jezabel con los profetas de Dios?</a:t>
            </a:r>
          </a:p>
          <a:p>
            <a:pPr marL="0" indent="0" algn="ctr">
              <a:buNone/>
            </a:pPr>
            <a:r>
              <a:rPr lang="es-CO" b="1" dirty="0" smtClean="0">
                <a:solidFill>
                  <a:srgbClr val="FF0000"/>
                </a:solidFill>
              </a:rPr>
              <a:t>1Rey.18:4</a:t>
            </a:r>
            <a:r>
              <a:rPr lang="es-CO" dirty="0" smtClean="0"/>
              <a:t>.</a:t>
            </a:r>
            <a:r>
              <a:rPr lang="es-CO" b="1" baseline="30000" dirty="0"/>
              <a:t>  </a:t>
            </a:r>
            <a:r>
              <a:rPr lang="es-CO" dirty="0" smtClean="0"/>
              <a:t>Porque </a:t>
            </a:r>
            <a:r>
              <a:rPr lang="es-CO" dirty="0"/>
              <a:t>cuando </a:t>
            </a:r>
            <a:r>
              <a:rPr lang="es-CO" i="1" dirty="0"/>
              <a:t>Jezabel destruía a los profetas de Jehová</a:t>
            </a:r>
            <a:r>
              <a:rPr lang="es-CO" dirty="0"/>
              <a:t>, Abdías tomó a cien profetas y los escondió de cincuenta en cincuenta en cuevas, y los sustentó con pan y agua</a:t>
            </a:r>
            <a:r>
              <a:rPr lang="es-CO" dirty="0" smtClean="0"/>
              <a:t>.</a:t>
            </a:r>
          </a:p>
          <a:p>
            <a:pPr marL="0" indent="0" algn="ctr">
              <a:buNone/>
            </a:pPr>
            <a:endParaRPr lang="es-CO" dirty="0"/>
          </a:p>
          <a:p>
            <a:pPr marL="0" indent="0" algn="ctr">
              <a:buNone/>
            </a:pPr>
            <a:r>
              <a:rPr lang="es-CO" sz="3600" b="1" dirty="0" smtClean="0">
                <a:solidFill>
                  <a:srgbClr val="FF0000"/>
                </a:solidFill>
              </a:rPr>
              <a:t>¿De qué acusaba Abab al profeta Elías?</a:t>
            </a:r>
          </a:p>
          <a:p>
            <a:pPr marL="0" indent="0" algn="ctr">
              <a:buNone/>
            </a:pPr>
            <a:r>
              <a:rPr lang="es-CO" sz="2800" b="1" dirty="0" smtClean="0">
                <a:solidFill>
                  <a:srgbClr val="FF0000"/>
                </a:solidFill>
              </a:rPr>
              <a:t>1Rey.18:17,18.</a:t>
            </a:r>
            <a:r>
              <a:rPr lang="es-CO" sz="2800" dirty="0"/>
              <a:t> Cuando Acab vio a Elías, le dijo: ¿Eres tú el que </a:t>
            </a:r>
            <a:r>
              <a:rPr lang="es-CO" sz="2800" i="1" u="sng" dirty="0"/>
              <a:t>turbas a Israel</a:t>
            </a:r>
            <a:r>
              <a:rPr lang="es-CO" sz="2800" dirty="0"/>
              <a:t>?  </a:t>
            </a:r>
            <a:r>
              <a:rPr lang="es-CO" sz="2800" b="1" baseline="30000" dirty="0" smtClean="0"/>
              <a:t>18 </a:t>
            </a:r>
            <a:r>
              <a:rPr lang="es-CO" sz="2800" dirty="0"/>
              <a:t>Y él respondió: Yo no he turbado a Israel, sino tú y la casa de tu padre, dejando los </a:t>
            </a:r>
            <a:r>
              <a:rPr lang="es-CO" sz="2800" i="1" u="sng" dirty="0"/>
              <a:t>mandamientos de Jehová</a:t>
            </a:r>
            <a:r>
              <a:rPr lang="es-CO" sz="2800" dirty="0"/>
              <a:t>, y siguiendo a los baales. </a:t>
            </a:r>
            <a:r>
              <a:rPr lang="es-CO" sz="2800" b="1" dirty="0" smtClean="0">
                <a:solidFill>
                  <a:srgbClr val="FF0000"/>
                </a:solidFill>
              </a:rPr>
              <a:t> </a:t>
            </a:r>
          </a:p>
          <a:p>
            <a:pPr marL="0" indent="0" algn="ctr">
              <a:buNone/>
            </a:pPr>
            <a:r>
              <a:rPr lang="es-CO" sz="3600" b="1" dirty="0" smtClean="0">
                <a:solidFill>
                  <a:srgbClr val="FF0000"/>
                </a:solidFill>
              </a:rPr>
              <a:t> </a:t>
            </a:r>
            <a:endParaRPr lang="es-CO" sz="3600" b="1" dirty="0">
              <a:solidFill>
                <a:srgbClr val="FF0000"/>
              </a:solidFill>
            </a:endParaRPr>
          </a:p>
        </p:txBody>
      </p:sp>
    </p:spTree>
    <p:extLst>
      <p:ext uri="{BB962C8B-B14F-4D97-AF65-F5344CB8AC3E}">
        <p14:creationId xmlns:p14="http://schemas.microsoft.com/office/powerpoint/2010/main" val="38016055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20000"/>
          </a:bodyPr>
          <a:lstStyle/>
          <a:p>
            <a:pPr marL="0" indent="0" algn="ctr">
              <a:buNone/>
            </a:pPr>
            <a:r>
              <a:rPr lang="es-CO" dirty="0"/>
              <a:t>Su mensaje final al pueblo fue</a:t>
            </a:r>
            <a:r>
              <a:rPr lang="es-CO" dirty="0" smtClean="0"/>
              <a:t>:</a:t>
            </a:r>
            <a:r>
              <a:rPr lang="es-CO" dirty="0"/>
              <a:t> </a:t>
            </a:r>
            <a:r>
              <a:rPr lang="es-CO" b="1" dirty="0"/>
              <a:t>“Y Elías se acercó al pueblo, y </a:t>
            </a:r>
            <a:r>
              <a:rPr lang="es-CO" b="1" dirty="0" smtClean="0"/>
              <a:t>les dijo</a:t>
            </a:r>
            <a:r>
              <a:rPr lang="es-CO" b="1" dirty="0"/>
              <a:t>: "¿Hasta cuándo vacilaréis entre dos opiniones? Si el Eterno es Dios,</a:t>
            </a:r>
            <a:br>
              <a:rPr lang="es-CO" b="1" dirty="0"/>
            </a:br>
            <a:r>
              <a:rPr lang="es-CO" b="1" dirty="0"/>
              <a:t>seguidlo. Y si Baal, id en pos de él". Y el pueblo no respondió palabra.”</a:t>
            </a:r>
            <a:br>
              <a:rPr lang="es-CO" b="1" dirty="0"/>
            </a:br>
            <a:r>
              <a:rPr lang="es-CO" b="1" dirty="0">
                <a:solidFill>
                  <a:srgbClr val="FF0000"/>
                </a:solidFill>
              </a:rPr>
              <a:t>(</a:t>
            </a:r>
            <a:r>
              <a:rPr lang="es-CO" b="1" dirty="0" smtClean="0">
                <a:solidFill>
                  <a:srgbClr val="FF0000"/>
                </a:solidFill>
              </a:rPr>
              <a:t>1Reyes.18:21).</a:t>
            </a:r>
            <a:endParaRPr lang="es-CO" dirty="0">
              <a:solidFill>
                <a:srgbClr val="FF0000"/>
              </a:solidFill>
            </a:endParaRPr>
          </a:p>
          <a:p>
            <a:pPr marL="0" indent="0">
              <a:buNone/>
            </a:pPr>
            <a:r>
              <a:rPr lang="es-CO" dirty="0"/>
              <a:t/>
            </a:r>
            <a:br>
              <a:rPr lang="es-CO" dirty="0"/>
            </a:br>
            <a:r>
              <a:rPr lang="es-CO" dirty="0"/>
              <a:t>En este versículo vemos que el pueblo estaba tan</a:t>
            </a:r>
            <a:br>
              <a:rPr lang="es-CO" dirty="0"/>
            </a:br>
            <a:r>
              <a:rPr lang="es-CO" dirty="0"/>
              <a:t>confundido que no sabia que hacer, pero Dios en amor por ellos se </a:t>
            </a:r>
            <a:r>
              <a:rPr lang="es-CO" dirty="0" smtClean="0"/>
              <a:t>manifestó después </a:t>
            </a:r>
            <a:r>
              <a:rPr lang="es-CO" dirty="0"/>
              <a:t>que los falsos profetas de Baal no pudieron hacer nada, veamos que </a:t>
            </a:r>
            <a:r>
              <a:rPr lang="es-CO" dirty="0" smtClean="0"/>
              <a:t>fue lo </a:t>
            </a:r>
            <a:r>
              <a:rPr lang="es-CO" dirty="0"/>
              <a:t>primero que Elías empezó a hacer  </a:t>
            </a:r>
            <a:r>
              <a:rPr lang="es-CO" dirty="0" smtClean="0"/>
              <a:t>y esto </a:t>
            </a:r>
            <a:r>
              <a:rPr lang="es-CO" dirty="0"/>
              <a:t>lo encontramos en </a:t>
            </a:r>
            <a:r>
              <a:rPr lang="es-CO" dirty="0">
                <a:solidFill>
                  <a:srgbClr val="FF0000"/>
                </a:solidFill>
              </a:rPr>
              <a:t>1Reyes 18:30</a:t>
            </a:r>
            <a:r>
              <a:rPr lang="es-CO" dirty="0"/>
              <a:t>. </a:t>
            </a:r>
            <a:endParaRPr lang="es-CO" dirty="0" smtClean="0"/>
          </a:p>
          <a:p>
            <a:pPr marL="0" indent="0" algn="ctr">
              <a:buNone/>
            </a:pPr>
            <a:r>
              <a:rPr lang="es-CO" dirty="0" smtClean="0"/>
              <a:t>“</a:t>
            </a:r>
            <a:r>
              <a:rPr lang="es-CO" b="1" dirty="0" smtClean="0"/>
              <a:t>Entonces Elías </a:t>
            </a:r>
            <a:r>
              <a:rPr lang="es-CO" b="1" dirty="0"/>
              <a:t>dijo al pueblo: "Acercaos a mí". Y todo el pueblo se llegó </a:t>
            </a:r>
            <a:r>
              <a:rPr lang="es-CO" b="1" dirty="0" smtClean="0"/>
              <a:t>a él</a:t>
            </a:r>
            <a:r>
              <a:rPr lang="es-CO" b="1" dirty="0"/>
              <a:t>. Y él reparó el altar del Eterno que estaba arruinado.”</a:t>
            </a:r>
            <a:endParaRPr lang="es-CO" dirty="0"/>
          </a:p>
        </p:txBody>
      </p:sp>
    </p:spTree>
    <p:extLst>
      <p:ext uri="{BB962C8B-B14F-4D97-AF65-F5344CB8AC3E}">
        <p14:creationId xmlns:p14="http://schemas.microsoft.com/office/powerpoint/2010/main" val="2471196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29600" cy="6048671"/>
          </a:xfrm>
        </p:spPr>
        <p:txBody>
          <a:bodyPr>
            <a:normAutofit lnSpcReduction="10000"/>
          </a:bodyPr>
          <a:lstStyle/>
          <a:p>
            <a:pPr marL="0" indent="0" algn="ctr">
              <a:buNone/>
            </a:pPr>
            <a:r>
              <a:rPr lang="es-CO" sz="2800" dirty="0"/>
              <a:t>Todo estudiante de las escrituras sabe que </a:t>
            </a:r>
            <a:r>
              <a:rPr lang="es-CO" sz="2800" dirty="0" smtClean="0"/>
              <a:t>el altar siempre </a:t>
            </a:r>
            <a:r>
              <a:rPr lang="es-CO" sz="2800" dirty="0"/>
              <a:t>simboliza adoración y vemos que lo primero que Elías reparo fue </a:t>
            </a:r>
            <a:r>
              <a:rPr lang="es-CO" sz="2800" dirty="0" smtClean="0"/>
              <a:t>el altar </a:t>
            </a:r>
            <a:r>
              <a:rPr lang="es-CO" sz="2800" dirty="0"/>
              <a:t>que estaba arruinado por todo el bullicio de los falsos profetas, </a:t>
            </a:r>
            <a:r>
              <a:rPr lang="es-CO" sz="2800" dirty="0" smtClean="0"/>
              <a:t>esto muestra </a:t>
            </a:r>
            <a:r>
              <a:rPr lang="es-CO" sz="2800" dirty="0"/>
              <a:t>que lo primero que el </a:t>
            </a:r>
            <a:r>
              <a:rPr lang="es-CO" sz="2800" dirty="0" smtClean="0"/>
              <a:t>enemigo arruino </a:t>
            </a:r>
            <a:r>
              <a:rPr lang="es-CO" sz="2800" dirty="0"/>
              <a:t>fue la verdadera adoración </a:t>
            </a:r>
            <a:r>
              <a:rPr lang="es-CO" sz="2800" dirty="0" smtClean="0"/>
              <a:t>y Elías </a:t>
            </a:r>
            <a:r>
              <a:rPr lang="es-CO" sz="2800" dirty="0"/>
              <a:t>fue llamado a restaurarlo en su tiempo </a:t>
            </a:r>
            <a:r>
              <a:rPr lang="es-CO" sz="2800" dirty="0" smtClean="0"/>
              <a:t>contra toda</a:t>
            </a:r>
            <a:r>
              <a:rPr lang="es-CO" sz="2800" dirty="0"/>
              <a:t>  oposición satánica aun contra el mismo </a:t>
            </a:r>
            <a:r>
              <a:rPr lang="es-CO" sz="2800" dirty="0" smtClean="0"/>
              <a:t>pueblo que </a:t>
            </a:r>
            <a:r>
              <a:rPr lang="es-CO" sz="2800" dirty="0"/>
              <a:t>no sabía a quién seguir, </a:t>
            </a:r>
            <a:r>
              <a:rPr lang="es-CO" sz="2800" dirty="0" smtClean="0"/>
              <a:t>¿no </a:t>
            </a:r>
            <a:r>
              <a:rPr lang="es-CO" sz="2800" dirty="0"/>
              <a:t>será hermanos que nosotros estaremos pasando</a:t>
            </a:r>
            <a:br>
              <a:rPr lang="es-CO" sz="2800" dirty="0"/>
            </a:br>
            <a:r>
              <a:rPr lang="es-CO" sz="2800" dirty="0"/>
              <a:t>por la misma situación del Israel antiguo</a:t>
            </a:r>
            <a:r>
              <a:rPr lang="es-CO" sz="2800" dirty="0" smtClean="0"/>
              <a:t>?</a:t>
            </a:r>
          </a:p>
          <a:p>
            <a:pPr marL="0" indent="0" algn="ctr">
              <a:buNone/>
            </a:pPr>
            <a:endParaRPr lang="es-CO" sz="2800" dirty="0" smtClean="0"/>
          </a:p>
          <a:p>
            <a:pPr marL="0" indent="0" algn="ctr">
              <a:buNone/>
            </a:pPr>
            <a:r>
              <a:rPr lang="es-CO" sz="2800" dirty="0" smtClean="0">
                <a:solidFill>
                  <a:srgbClr val="FF0000"/>
                </a:solidFill>
              </a:rPr>
              <a:t>El llamado «pueblo de Dios» había olvidado al verdadero Dios, el altar estaba arruinado, mientras ellos adoraban a Baal pensando que estaban adorando a Dios. </a:t>
            </a:r>
            <a:endParaRPr lang="es-CO" sz="2800" dirty="0">
              <a:solidFill>
                <a:srgbClr val="FF0000"/>
              </a:solidFill>
            </a:endParaRPr>
          </a:p>
        </p:txBody>
      </p:sp>
    </p:spTree>
    <p:extLst>
      <p:ext uri="{BB962C8B-B14F-4D97-AF65-F5344CB8AC3E}">
        <p14:creationId xmlns:p14="http://schemas.microsoft.com/office/powerpoint/2010/main" val="267787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554960" cy="3960440"/>
          </a:xfrm>
        </p:spPr>
        <p:txBody>
          <a:bodyPr>
            <a:normAutofit fontScale="92500" lnSpcReduction="20000"/>
          </a:bodyPr>
          <a:lstStyle/>
          <a:p>
            <a:pPr marL="0" indent="0">
              <a:buNone/>
            </a:pPr>
            <a:r>
              <a:rPr lang="es-CO" dirty="0" smtClean="0"/>
              <a:t>«</a:t>
            </a:r>
            <a:r>
              <a:rPr lang="es-CO" b="1" dirty="0" smtClean="0"/>
              <a:t>Entonces </a:t>
            </a:r>
            <a:r>
              <a:rPr lang="es-CO" b="1" dirty="0"/>
              <a:t>descendió fuego del Eterno </a:t>
            </a:r>
            <a:r>
              <a:rPr lang="es-CO" b="1" dirty="0" smtClean="0"/>
              <a:t>y consumió </a:t>
            </a:r>
            <a:r>
              <a:rPr lang="es-CO" b="1" dirty="0"/>
              <a:t>el holocausto, la leña, las piedras, el polvo y hasta lamió el </a:t>
            </a:r>
            <a:r>
              <a:rPr lang="es-CO" b="1" dirty="0" smtClean="0"/>
              <a:t>agua que </a:t>
            </a:r>
            <a:r>
              <a:rPr lang="es-CO" b="1" dirty="0"/>
              <a:t>estaba en la zanja. Al verlo, todos se postraron y exclamaron: "¡</a:t>
            </a:r>
            <a:r>
              <a:rPr lang="es-CO" b="1" dirty="0" smtClean="0"/>
              <a:t>El Eterno </a:t>
            </a:r>
            <a:r>
              <a:rPr lang="es-CO" b="1" dirty="0"/>
              <a:t>es Dios! ¡El Eterno es Dios</a:t>
            </a:r>
            <a:r>
              <a:rPr lang="es-CO" b="1" dirty="0" smtClean="0"/>
              <a:t>!»</a:t>
            </a:r>
            <a:endParaRPr lang="es-CO" dirty="0"/>
          </a:p>
          <a:p>
            <a:pPr marL="0" indent="0" algn="ctr">
              <a:buNone/>
            </a:pPr>
            <a:r>
              <a:rPr lang="es-CO" dirty="0" smtClean="0"/>
              <a:t> </a:t>
            </a:r>
            <a:r>
              <a:rPr lang="es-CO" dirty="0" smtClean="0">
                <a:solidFill>
                  <a:srgbClr val="FF0000"/>
                </a:solidFill>
              </a:rPr>
              <a:t>(1 </a:t>
            </a:r>
            <a:r>
              <a:rPr lang="es-CO" dirty="0">
                <a:solidFill>
                  <a:srgbClr val="FF0000"/>
                </a:solidFill>
              </a:rPr>
              <a:t>Reyes. </a:t>
            </a:r>
            <a:r>
              <a:rPr lang="es-CO" dirty="0" smtClean="0">
                <a:solidFill>
                  <a:srgbClr val="FF0000"/>
                </a:solidFill>
              </a:rPr>
              <a:t>18:38-39).</a:t>
            </a:r>
            <a:r>
              <a:rPr lang="es-CO" dirty="0"/>
              <a:t/>
            </a:r>
            <a:br>
              <a:rPr lang="es-CO" dirty="0"/>
            </a:br>
            <a:endParaRPr lang="es-CO" dirty="0"/>
          </a:p>
        </p:txBody>
      </p:sp>
      <p:pic>
        <p:nvPicPr>
          <p:cNvPr id="1026" name="Picture 2" descr="http://4.bp.blogspot.com/-nERt26J2oOc/ThyYqQVMsKI/AAAAAAAAFPA/5yRqC7oVCHA/s400/20080801173228-monte-carme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76672"/>
            <a:ext cx="2945904" cy="374441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86678" y="4869160"/>
            <a:ext cx="8352928" cy="1815882"/>
          </a:xfrm>
          <a:prstGeom prst="rect">
            <a:avLst/>
          </a:prstGeom>
        </p:spPr>
        <p:txBody>
          <a:bodyPr wrap="square">
            <a:spAutoFit/>
          </a:bodyPr>
          <a:lstStyle/>
          <a:p>
            <a:pPr algn="ctr"/>
            <a:r>
              <a:rPr lang="es-CO" sz="2800" dirty="0"/>
              <a:t>Al fin el pueblo despertó y Dios les bendigo </a:t>
            </a:r>
            <a:r>
              <a:rPr lang="es-CO" sz="2800" b="1" i="1" dirty="0"/>
              <a:t>con</a:t>
            </a:r>
            <a:br>
              <a:rPr lang="es-CO" sz="2800" b="1" i="1" dirty="0"/>
            </a:br>
            <a:r>
              <a:rPr lang="es-CO" sz="2800" b="1" i="1" dirty="0"/>
              <a:t>la lluvia y </a:t>
            </a:r>
            <a:r>
              <a:rPr lang="es-CO" sz="2800" b="1" i="1" dirty="0" smtClean="0"/>
              <a:t>la destrucción </a:t>
            </a:r>
            <a:r>
              <a:rPr lang="es-CO" sz="2800" b="1" i="1" dirty="0"/>
              <a:t>de los </a:t>
            </a:r>
            <a:r>
              <a:rPr lang="es-CO" sz="2800" b="1" i="1" dirty="0" smtClean="0"/>
              <a:t>850 profetas falsos se Baal y Asera.</a:t>
            </a:r>
            <a:r>
              <a:rPr lang="es-CO" sz="2800" dirty="0"/>
              <a:t/>
            </a:r>
            <a:br>
              <a:rPr lang="es-CO" sz="2800" dirty="0"/>
            </a:br>
            <a:endParaRPr lang="es-CO" sz="2800" dirty="0"/>
          </a:p>
        </p:txBody>
      </p:sp>
    </p:spTree>
    <p:extLst>
      <p:ext uri="{BB962C8B-B14F-4D97-AF65-F5344CB8AC3E}">
        <p14:creationId xmlns:p14="http://schemas.microsoft.com/office/powerpoint/2010/main" val="2202198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10000"/>
          </a:bodyPr>
          <a:lstStyle/>
          <a:p>
            <a:pPr marL="0" indent="0" algn="ctr">
              <a:buNone/>
            </a:pPr>
            <a:r>
              <a:rPr lang="es-CO" sz="3600" b="1" i="1" dirty="0" smtClean="0">
                <a:solidFill>
                  <a:srgbClr val="FF0000"/>
                </a:solidFill>
              </a:rPr>
              <a:t>¿Como reconoció el rey Ocozías al profeta Elías?</a:t>
            </a:r>
          </a:p>
          <a:p>
            <a:pPr marL="0" indent="0" algn="ctr">
              <a:buNone/>
            </a:pPr>
            <a:r>
              <a:rPr lang="es-CO" dirty="0">
                <a:solidFill>
                  <a:srgbClr val="FF0000"/>
                </a:solidFill>
              </a:rPr>
              <a:t>2</a:t>
            </a:r>
            <a:r>
              <a:rPr lang="es-CO" dirty="0" smtClean="0">
                <a:solidFill>
                  <a:srgbClr val="FF0000"/>
                </a:solidFill>
              </a:rPr>
              <a:t>Reyes 1:1-8</a:t>
            </a:r>
            <a:r>
              <a:rPr lang="es-CO" dirty="0" smtClean="0"/>
              <a:t>. Entonces </a:t>
            </a:r>
            <a:r>
              <a:rPr lang="es-CO" dirty="0"/>
              <a:t>él les dijo: ¿Cómo era aquel varón que encontrasteis, y os dijo tales palabras?  </a:t>
            </a:r>
            <a:r>
              <a:rPr lang="es-CO" dirty="0" smtClean="0"/>
              <a:t> </a:t>
            </a:r>
            <a:r>
              <a:rPr lang="es-CO" b="1" baseline="30000" dirty="0" smtClean="0"/>
              <a:t>8 </a:t>
            </a:r>
            <a:r>
              <a:rPr lang="es-CO" dirty="0"/>
              <a:t>Y ellos le respondieron: </a:t>
            </a:r>
            <a:r>
              <a:rPr lang="es-CO" i="1" u="sng" dirty="0"/>
              <a:t>Un varón que tenía vestido de pelo, y ceñía sus lomos con un cinturón de cuero</a:t>
            </a:r>
            <a:r>
              <a:rPr lang="es-CO" dirty="0"/>
              <a:t>. Entonces él dijo: Es Elías tisbita. </a:t>
            </a:r>
            <a:endParaRPr lang="es-CO" dirty="0" smtClean="0"/>
          </a:p>
          <a:p>
            <a:pPr marL="0" indent="0" algn="ctr">
              <a:buNone/>
            </a:pPr>
            <a:r>
              <a:rPr lang="es-CO" dirty="0" smtClean="0"/>
              <a:t>Nota. El «vestido de pelo», bien puede </a:t>
            </a:r>
            <a:r>
              <a:rPr lang="es-CO" dirty="0"/>
              <a:t>referirse al manto de pelos que Elías vestía. Los judíos usaban, por lo general, </a:t>
            </a:r>
            <a:r>
              <a:rPr lang="es-CO" i="1" u="sng" dirty="0"/>
              <a:t>vestimentas de lana o lino</a:t>
            </a:r>
            <a:r>
              <a:rPr lang="es-CO" dirty="0"/>
              <a:t>, </a:t>
            </a:r>
            <a:r>
              <a:rPr lang="es-CO" i="1" u="sng" dirty="0"/>
              <a:t>suaves y cómodas</a:t>
            </a:r>
            <a:r>
              <a:rPr lang="es-CO" dirty="0"/>
              <a:t>; pero éstas no habrían sido adecuadas para Elías por las difíciles circunstancias en que estaba forzado a </a:t>
            </a:r>
            <a:r>
              <a:rPr lang="es-CO" dirty="0" smtClean="0"/>
              <a:t>vivir </a:t>
            </a:r>
            <a:r>
              <a:rPr lang="es-CO" dirty="0" smtClean="0">
                <a:solidFill>
                  <a:srgbClr val="FF0000"/>
                </a:solidFill>
              </a:rPr>
              <a:t>(Extraido del CBA).</a:t>
            </a:r>
            <a:endParaRPr lang="es-CO" dirty="0">
              <a:solidFill>
                <a:srgbClr val="FF0000"/>
              </a:solidFill>
            </a:endParaRPr>
          </a:p>
        </p:txBody>
      </p:sp>
    </p:spTree>
    <p:extLst>
      <p:ext uri="{BB962C8B-B14F-4D97-AF65-F5344CB8AC3E}">
        <p14:creationId xmlns:p14="http://schemas.microsoft.com/office/powerpoint/2010/main" val="3038210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664296"/>
          </a:xfrm>
        </p:spPr>
        <p:txBody>
          <a:bodyPr>
            <a:normAutofit fontScale="92500" lnSpcReduction="10000"/>
          </a:bodyPr>
          <a:lstStyle/>
          <a:p>
            <a:pPr marL="0" indent="0">
              <a:buNone/>
            </a:pPr>
            <a:r>
              <a:rPr lang="es-CO" dirty="0" smtClean="0"/>
              <a:t>Concluida la obra establecida por Dios para él, Elías fue </a:t>
            </a:r>
            <a:r>
              <a:rPr lang="es-CO" dirty="0"/>
              <a:t>trasladado al cielo según está escrito en </a:t>
            </a:r>
            <a:r>
              <a:rPr lang="es-CO" dirty="0">
                <a:solidFill>
                  <a:srgbClr val="FF0000"/>
                </a:solidFill>
              </a:rPr>
              <a:t>2 de Reyes 2:11</a:t>
            </a:r>
            <a:r>
              <a:rPr lang="es-CO" dirty="0"/>
              <a:t>: "</a:t>
            </a:r>
            <a:r>
              <a:rPr lang="es-CO" i="1" u="sng" dirty="0"/>
              <a:t>Y aconteció que, yendo ellos hablando,</a:t>
            </a:r>
            <a:r>
              <a:rPr lang="es-CO" dirty="0"/>
              <a:t> (Eliseo y Elías) </a:t>
            </a:r>
            <a:r>
              <a:rPr lang="es-CO" i="1" u="sng" dirty="0"/>
              <a:t>he aquí, un carro de fuego con caballos de fuego apartó a los dos: y Elías subió al cielo en un torbellino</a:t>
            </a:r>
            <a:r>
              <a:rPr lang="es-CO" dirty="0"/>
              <a:t>". </a:t>
            </a:r>
            <a:endParaRPr lang="es-CO" dirty="0" smtClean="0"/>
          </a:p>
        </p:txBody>
      </p:sp>
      <p:sp>
        <p:nvSpPr>
          <p:cNvPr id="4" name="3 Rectángulo"/>
          <p:cNvSpPr/>
          <p:nvPr/>
        </p:nvSpPr>
        <p:spPr>
          <a:xfrm>
            <a:off x="323528" y="3465650"/>
            <a:ext cx="4572000" cy="3108543"/>
          </a:xfrm>
          <a:prstGeom prst="rect">
            <a:avLst/>
          </a:prstGeom>
        </p:spPr>
        <p:txBody>
          <a:bodyPr>
            <a:spAutoFit/>
          </a:bodyPr>
          <a:lstStyle/>
          <a:p>
            <a:pPr algn="ctr"/>
            <a:r>
              <a:rPr lang="es-CO" sz="2800" dirty="0"/>
              <a:t>Este torbellino no es común, pues fue un ejército de ángeles. Noten la declaración que hace el salmista: "</a:t>
            </a:r>
            <a:r>
              <a:rPr lang="es-CO" sz="2800" i="1" u="sng" dirty="0"/>
              <a:t>Los carros de Dios son veinte mil, y más millares de ángeles</a:t>
            </a:r>
            <a:r>
              <a:rPr lang="es-CO" sz="2800" dirty="0"/>
              <a:t>"</a:t>
            </a:r>
            <a:r>
              <a:rPr lang="es-CO" sz="2800" dirty="0">
                <a:solidFill>
                  <a:srgbClr val="FF0000"/>
                </a:solidFill>
              </a:rPr>
              <a:t>(</a:t>
            </a:r>
            <a:r>
              <a:rPr lang="es-CO" sz="2800" dirty="0" smtClean="0">
                <a:solidFill>
                  <a:srgbClr val="FF0000"/>
                </a:solidFill>
              </a:rPr>
              <a:t>Salmo 68:17</a:t>
            </a:r>
            <a:r>
              <a:rPr lang="es-CO" sz="2800" dirty="0">
                <a:solidFill>
                  <a:srgbClr val="FF0000"/>
                </a:solidFill>
              </a:rPr>
              <a:t>).</a:t>
            </a:r>
          </a:p>
        </p:txBody>
      </p:sp>
      <p:pic>
        <p:nvPicPr>
          <p:cNvPr id="2050" name="Picture 2" descr="http://t1.gstatic.com/images?q=tbn:ANd9GcQVf1VEaCB2R7KHrG2d_evL_dMKTqoloCSnN0UJYYp73FBpIvS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465650"/>
            <a:ext cx="3888432" cy="2891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6775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690864" cy="5976664"/>
          </a:xfrm>
        </p:spPr>
        <p:txBody>
          <a:bodyPr/>
          <a:lstStyle/>
          <a:p>
            <a:pPr marL="0" indent="0" algn="ctr">
              <a:buNone/>
            </a:pPr>
            <a:r>
              <a:rPr lang="es-CO" dirty="0" smtClean="0"/>
              <a:t>Recuerda: Si tu quieres ascender a encontrarte con Jesús en las nubes  formadas por millones de ángeles, como lo fue Elías, debes entregar tu vida a Cristo, y comenzar a obedecer los mandamientos de Dios, que era la causa de la apostasía en el pueblo de Israel en tiempos de Elías.   </a:t>
            </a:r>
            <a:endParaRPr lang="es-CO" dirty="0"/>
          </a:p>
        </p:txBody>
      </p:sp>
      <p:sp>
        <p:nvSpPr>
          <p:cNvPr id="4" name="AutoShape 2" descr="data:image/jpeg;base64,/9j/4AAQSkZJRgABAQAAAQABAAD/2wCEAAkGBhQSERUUEhQVFRQWGBoXGBgYGBoYGhwZGBsaGBwXFxgdHCYeHB8jGxgYIC8gIycpLCwtFx4xNTAqNScrLCkBCQoKDgwOGg8PGiwkHyUsLCwsLCwqLCwtLCwsLCwpLCwsLCksLCwsLCwsLCwsLCwsLCwsLCwsKSksLCwpLCwsLP/AABEIAMIBAwMBIgACEQEDEQH/xAAbAAACAgMBAAAAAAAAAAAAAAAFBgMEAAIHAf/EAEMQAAIBAgQDBgMECAQGAgMAAAECEQADBBIhMQVBUQYTImFxgTKRobHB0fAHFEJSYnKC4SMzkvEVQ1OissIk0hY0ZP/EABoBAAMBAQEBAAAAAAAAAAAAAAIDBAEFAAb/xAAuEQACAgEEAAQFAwUBAAAAAAAAAQIRAwQSITETIkFRMmFxgZEFI6EUFTOx8fD/2gAMAwEAAhEDEQA/ABzXvOsF4VVZunKtDcrvJA2WUunr/aomuEHTWoe9jpWyWy22hrDS9gscQN96ixF4EyDvv5VAcK31rZLG0f2rLR6h14BiTeshLkmDlR53iIVjuCNIPP13s4hZGW5uNm6gdfOKDdkeId1c7l/hubeTf329hTPxCwSIIn+IfaRXGypQyND49AC7h3tghSShgn06j2oZiXjRvYjmPvFGypVSjAlT8xPMeXlQrG2fDyI69PKhcrDaLHCDOFxCfuFLo+eRvoaDnEmRRPs2/wDiXE/6lq4vuBI+yhduzmdQBqYj1q7A+GKfDLdq6at2n6t60GxfHbNoMIFy4pIKGVAIjWf2vT61VwPbUFgHwaOxjJ3ZdWnNtAJDdAY3jRhpSJ6/EpbV+RnhSqxi4xcnFXI5ZR8hRvg9zUydhJ9fwBP3UupauX7rvYtXGLeICBKzIhokAghhBPKiuKV7FkIB43jNzM/ujrG3qTUefMoxUkHijudE+HIv4nKNbVrxNzDGfCD/AFDN/TTJcwsLnn2oZwXh/cWtYzt4m9dgB6DT59aK2QzoRvQ4IOEbfb7PZHufHRpbvxtVuzfPOho0NWbT0ySsykFbd2qePsZhG3T1mfxry3e1rfFXQBJ6ge52+z6mlpci2qF5s06kbGFkbqdtNfl151dwfFg4ysYnmRGoCmJ251WvYRFDFmE5iw9FEx1BJYT6jrVHh3D7rMWYyq5WLMZ1GWeehyz7VrC4fYw4h1Oo1kZvnyPoKGYi2QfyNen2/KrVvHoW8HiU93M6eF/HI66cjG/pUxt94GgzLj5En8+1HGVAIo2MC7CVUnlP3Saja0ytlIIPTzoucWVgAxrA+ZqdcXlEzrFeWRhcgt+Cq6n9YUFP3CTqf4vLyquSqKLdoZLY1CjQdftqbHYwnehpv6zTINs2jOL4YYm2bd3UcjAlTyIrlONsvauG2w8SmNNZnaB56fOuri9sBzqK32ctnFJinktbjKsCCRME+kgj0qvHPaKkhDT9H2PYA9yBPJnUEeonQ1ldSfHEnf61le8aYO1nHzeNRs9e3UIrw7ab10kASI8kTzowiAAH8xQRVgzVi9xAlY2oZKzUEbnEUHn9KsYRlZZE0v2gTvVgXSogTFY4mpjPw3FC1dVyJA0PoeY8x+NOqXyVD2iHRtQPwPL0rlNjGkCNTXSOzbqcOjWtJAldxmA1leRkVy9bCqmMizTGv4iYMdCI9vyaDX8LMhDuJg701XM90Ze7J810HyNUrnZe65k5V82Ovtlmo7aG7lXInYO+bV1HI+FtfTY/Saj4zhzbuuikgicjDodUI9oprvdhbpmHtt/qE++U1Diey1x0TvCtu4kqCzAyg1EwZ01I8ifavDKPwv1F/M5HwXDPfumSAAfF19APaKeuEY8WzIw7O6/CIAmCAQpMRuPrFRnhKrcd0gswgkCJg7x5/dWWkcam4ba6hiwOg2lWGw9iddNa42fDNZdtfQ6GKUfDux44Zet2UtsbSSe8ZmQEEXLcl1bUyeQ1Ogra/bttfe8WBJjulHLwiWPmdRHqeegPE8Qy2GVB8aqdtQXVULRyJy/91T8DAAYuMzwAnRQOg6+frXVeBOKciCL5dB9FBjWieHOWKCWbx6UStYvQAj/avSj6Bvo94laAII0mq6N1qz+uqRlOtV9BvFA06Mj1yW7CyJ/d1PmOtbC0CTmgBSdfSR+faqpfwyNxr68o9zAqL9XQWxZDkPcRioJ5aFo028YmddaB8IBg7izpZFx8yuveQ8kyuZUlVG05AT8teVVbOLm0BoQ75QY0IJgaDTQR/p1nWqXFeHOXa34M1xmuAZhsFKfM5pGn7D0e4LhwEdGgnvDlgg5diFjkRv7ilpP2GcICWma3fylwqgsjD9kgNbQeksY+f71MFp2LSGAEgiNmMaTpoC0GQTzpZ7aYVyTvoB4dQupkkgbmDE7xNFex658ImY5cpKCdNF2j2IHtR1tXPqD2GcKxuMCRl1JI6ET99Q3fCqg7kZvbYfYT71FdN0XIByExDZQwInWZbciRMCCfSvMRixcuEjTLCkek6ieXT0rVHk8nTK9+5PpVezhS7hRu2lW8RY1gb6aeu321a4KIuH0Ov5609cLg1ysms8DW2QzkNHLlP315jADMQKs4u8KGPiRyr0bfIP1Bl62QxEVlW2xArKdZhy0jSoidamUa8qkNmZrp3Qkr55qRLGathhqI4W0KxyNSIUwteX7OlE3txVe8nSg3BUUsHhSzBQJJ5AEk+1PHCbTYZFUWyrmWbwyZkxJ6xGnLWk3D4l7bEoSpiJGhg+dW14/d5tJ6ktP0IpOaMpqvQ8uOToWG4oVEuCDzLGPb8ivT2k6CR1Oi/WhA4VntpctFWkA+Iz6/XlVS0hLmVMDcA6f0k6fWuTDHF2w3yGzj8Rf0tPbtrsWJIP8ASAD8zQrjHZZUQu+IL3CeWaT11zT+fOpExNtTGcg9CQv2gVU4heVjq400/eP0qnHOKflv8GUL9ywUJ8d1VHPvWUR5ydK1TD5yCMxPJ3LMfVFbb+YgeQO4viwkk6sRzbl6LsKtYK3nOkz1PnTZZGzVD3CNjhCpgXb4jmTX0Ikzz0/OlS8Kdu6PgIXSTESfMnX0AonjdMIVX4ZRB/7N85+VCShtqv8AiZgZ8OoiI6770qLcnR4I2/LfSvGxoEg8qG3Mb05VYx2GLjvF5jMw8oksOu2vpPWmuNPkLd7GrYyTIq6CXtqRvJHyP95+dCLKF2Cj/Ydfz1opgcSBnTUQZDbgALlaT00/PP2SNLgyy1dxOoQCY29iR9xoNxliuKtxnzG28RuNGgAdNDt+8T0g3w60QPEQd4YCJkkyBJga7T9tQ4rFpdKwwziFKj4gWa4vsD3d3X+A1FKp8HuionCi2Jw7OTme07E/tBlCxr5ZtP7mSfAuHFHvEtM3WI1J0hY9D6VGDGUgnwyB9hFTYWyxY6kTqfxopPirPUR9oboCF4JyDQKJJ1EQOetIXaLG3Q6BHhM9sBQueWDFw+o3DAbfuia6ZxDBKbTCNYkHnI1pQ4twwNcV1Y/8p9etsqCvrC86XGTcdqPRr1LfB8Rcu2yW8TAtJUaRmMZdNgNOvhOp3q+xVmDDdiJ6dPt+2q/DsQti2bamAGdsx00YltekSa0XGI4GVh4xIZTPhMeMEctQZHlTmmuKPLkNJZ8Zc7ACP5iI+gj5ivWgfCI/tQ+xjVWwR3huHaSCDJ5NyBhQf960TiEqx5Ab+Z/sDQxTZ5HuMxgmJ560OxZbXLzqHF3gLb3NTqFX10JPy0/q8qr2MYWGp8v96uhEFsoXeI3QxGv59qyrd28s6/TWsplfIETLaEmitjgtxhIWB5wPpvW/Z5BmzMAehO35mmV75jSD6mmZJtOkYkJ9ywVkHluK2SRRS7iRcfIyqCWC7SdTBqHtLhO7vSNA6qfcDKR81J968p8qLNIUvFq2qthsUAIIq2yaSKKkesquo3qF0q6TpUTW4idj+fz6V40I9nceqOUvNFtvOADuCR0O1M2Jt94Is/AP2twf5Tz9aQ7ihiKK8N7RNhrYSfBvB1gTJy9OflJqTNhb80fwamE7tvL7c/wFR3MKxxGVUZg8HQTodyegG8+s17ieM4YgFLoZ21VddI5vI3mdOcVTweO7xltMxKO8DyUbkeRIYj18qRCLvkxv2DfH+zq4cJcDEhj3bSABJBYMOmxEHqNd6HcOvgEkH87U2jusRhnw9uIyFFBI1jZl1mA0a9fSkPs6ma+LTSCpJKNoMyyfF5CD+Yoopuzd3oxv4tdUWrVpufiPToJjbnQq8A5buxA2AEkaaE666nWveGY5ruMureA8IuLlH8JCwPaaiRjacqeXPqNwfcEH3pmKO1/M8WcPgQdD+FE8LdVAFJ2Ok9DoV0/OtU8PizcMKNZEnkPU1edcsmBAU6kj4joIWZ01ocrb4YSpEGHwwtZvGpJaF5EAAgAg6yNT6ge1pLCIoVJbUFp022B9+Xl6VS4niRh8M90QcgGhMSSQup9/eqXZvjlzF5wiGBcP+ISoCoTKgqDJcLppImCTSHLbaNaQU7SIThLot+HMupGhGYwQsa5j8hJO9LOFxJTH3rgCs7LZcSCFPe93nIGbwkqbgBk6u3mKcOI2V7plYSOnnM/k0Fv4O337uBKtZtKBGzWyPuBH+9TVKSe1HuL5KvZ/idxMRbSBkuXcQSAf2vAzOwiN2WIJ+J+UU+PdpRwVi3bugpmhbjsJM6OqrrpyA+yjxxoopQe5+xhvi8TvQ17cmiWFysZMEDrVzwbwKxZFAw512oxVxLgGHMyl0ZswChsslj1NsCQBMkx1FJvZ/H3vCysHyrcCMdcgaAwObWM0EenQ107j3BUu4qwSWCEZWEwIUyI6SWM1zjs3wB2sPyUi4p5HwsBER1yn0FHHI5JjJpcV9zpHBMQCgzAFbg8cj9qI5bRt5QK1xGH8HdqR42IzAzyXf0BJj1rWwe7toEUsoUZju0wNQOf2+tRhbneAi5bFvK0hpV8xUqCZGgE9PxpkXXQLXNg/tBiFVbdpBCjXX338ySSaDpiSpMUV4vaBcEEMAIka+f31DheFK3xE+QFXY2oxAYNbiOu1ZU9/s34jDGPOspm9AUW2xARAsCDp5Dn19agI0zWmmOX3UNOLJGUma24dfIuAEwp35UUo0YmWbWZ3RiseJTMGNxvTB2u4d3ltiPjt+L1Qxm+RAPpmqCy47xk6WhdJ/rCff9KJ3sUe7t3F3iDI5jqOYjfqD51JOfnT+w2qOdJV6zfIAFT8dwK27gKiLdxc6joCSCs84YETzAFQYPDtcYIgk79ABzJPIDrVikqsAIcOwRvNC6dfITv57/ZUeJuhrkqPAPCo3hRtrzJ1Y+ZNFcfcXDYbIp8dzSdjH7TeQ3UA7yx6il23fgwKGL3cmlrFuMpyxmpfxl2faruZjrPzqrfA350TdHinZtFnCLuxCj3pixuDfDuJBCJ4ZGoyjTMOvOq/Y/ChsZb8jPyBp54phgywRU2TIt+08laFPgGJD3f8RjMyGUxoYhgRt09quLZZeJlmMtmF3NEZhK5tB1UvPmKoYjgqLLW/C42PXyPkfpRThOK769YdhDLNpp3AcEQfQk/MVBFPDmd9S/2Uy/cxr3QW7kJxS6NPEmb3YIxj3n61LicrX0tsrA93mzASIzEmefX6da149w4txANmyDu01AJMwVhRzOk/KrWNuZLT53dbaKWJGYvlUS0kEkn06HrT5yfDixSSosWBlOWI5x09fONzvW12yeX3a/efeqvDijol1S5DrmBZmOjeUxPL51c/W1G7ClW3yE0kBO011reFuSsBgF128RA+f4UN/RzcYWbsaTdAHsP70zcQxitaZSJzCACJHSYqPsjg1sC4o1zOXEgCM0SNPSsbdNtGPqi/f4beIkwfKfyKG3rBU6iD6U0jGVHfvKdCJHnQxyNehnPqK6250GvlULY62GytcQN0zgHp18qGduVuhSthkCkDRhObMxBXyACzrXPOL8Ba1a767cD3BBCgeFdeh33oMmpSltGrHJx3JHbeH5j6VfzDaaSf0acWe7w9M51R3QHqohh8s5X0UU0i7QSVsWueTbHYXOInYyD6c6WuMXO5DEkCJgttmO23UimHOaBdtMv6u5aIPhHmxB1nyUN/q8hWxyPFFmtCdw7tuP1iz3zEKEZLmU/4edoOcg6kCNf3ZOpAMueFxhxNpTZ8JuIx8UEhQBI8M6nQaciekVyy9bm+FVfCLGYACAMtoyR/UpJ6metdN7D4FLeGtOBDOAWJnUEtpHIQToOp61RFXDdYtMkCL3YuFdR8Uco0OntNSyBqa9wyhGZFLMGJ0I1XTcmT6ewqj+tlcqXIADKpJ0nxAb89wNN6c8m2XJtXGwgzqNGzz5AR+fvrKlxCoHYMGY5iSQxAkmdvKY9q8ot4FnOkMGams3zM+dHsH2XYlrd3QBgQywdWlSAT1KqCCNIB9arcH7p2LmbSHQ6jPOoVfMgif3dd9KqWWL4Aos4RmL3D/wDxn6Yi1v7Uew2IDYRPKVOs6yf9/ehPB9cQRG+EufMXVbb+n6Ud/wCI3FIUW7ZuMSQFCqWAEtp5LzE+lR5ebS9xqFbtAoizmDGA9uFAJzBnuKOmuYj2NEuEYZFUIh1c5nYjLAHwqdSNBLHWJPlNH1yYkB79hIXQO7RBJiFygMSSIAJpf4u36tavBFZmXMCPIbgdZ59BPsrfkbr0DqLXHYv8d4g9y4XGw0UbQo2/H1JqlgMKbuYAxcXxKDpI5rOw5ETA3HPQTgcSLIY3c5YQz+MGFdgAQvNszDSRoTTr2d4XbuXkaZUiQw56SPt29aqxaiM4ccMyWNxdEPCuyly+uYutoSQVYNm00PhjT3P97PaDsS9sTYJuLAzBioYHTXcAjnPIb9aPYG5ctkoVZgGAG8BQGLMpg6QBoNNfnbw1xrxLtPdg+BesftHrqNth7SVPLKwdoldkOHZcWDIIXMs8iQOXlPzpwxo8IqDA2R3jMObsfu/Gp8f8NLlLdkNSoWb5gmp8Eq22724PAVhvUFRm+TD/AEjpVbEjU+tFMfwRnwNsgbsZkwBmKQT7qBJ2zetbq/8AFaGYmt6TDGOxBuOrpoDaUlo8RkkZfL8+yd+kTilwWxh7LBZTvbjZipyBsgQRyYmY5hDy3N8Aa4bYVxBSRrObTkZ0Ea6Tp0E0I/SJbGRJEgpcU8jPgymegb7TSdznBMyUdrok7D41Ft3RcuGFAuF3afAoAJ25DL8x7umCwyyCCGkA6bQ2oPoRrXMOGoBaurusAAdDmAn/AElh/V6U/cGxyrZQyxlF330GWOgAggAVJpsjmhssbS3BHHcPUiRC1Us3ioJjwjQtypR7S9rzfvnBWc9tp8dzMVAXKGm3lIYnUayAfMa1Z4WiW/HcxF24Yyq9y81xQd/EuqkTvI01p89Qo+UXHG5LcOH64CN/as7+dqXeD8YF20GMK+odBrlZWZSNJ0JUkeVF8FxK0oLMyiNNSBrAO58iPnVCSatC22uxf7W27gNlphe81UjQyNwYmQJ5jc7xSrxO0z22Nxw4bRQAo8uSiI6yetNvaztrhLtvuMyuXZFldQhLBQ0wNpJgcpEiaV0ssb36sMitGdiWLHL119tNOWw1rnarHPfuSLtPkg402OXZjDC3hLQBnMM/kM2oAHKBHvNFFekvh/buxZvPhbxKLZORLmrAwACHAEghp1EjfQRTeLisuZGVh1U5h9Nquhj8qI3NOTLNoTpzqLtJwRLmGbvJJUhlyzOYaaAb6EjatLGKKtrVhbjXPCus9aXKHuaJnEOyZXFYZbKyt3B3beY5oDlLjAsxHhlrkfSKdOzvCVTDWrbfGi5WgnfXkeXtUljBOHAYAqJ5zFFJolKltTFtUU7uCRVM7669aWuIdmku3RdLlAhDtAGpU6NJ0ECBsa07f8au2bBa0crTAfTQysKJOk66+te3eKOUt2xka4UTv2UygMAsFKmNWGkSI6164y4kMipJWgpdOHZixvJJJO4G+sb1lDbnZ22xzBWUEAgZ5iRPSsqngn5KuF4nczQFkkag79QdfMT+dNnv58qR4DoJJJkiMx32JJA8+etZ2nxpsYN7tsDOFUA/zkKZ6/FMUodkeNXb97ubrSWBZX0GXIjuRlC+KYA30jnWun5jVwN+Gdl4kEyPpYuKBHxQG8SHmJgVnErzFghB725uBqQgkd2p5Sdz5saHcP41fbEJfVFNuy922WZ1XMxTISASM0eGSJ+dGOz1m7duyMpYmXuxoBvCdfLl670MVb3Ppf7C3UqXqXr3CbVjDoXGa67wWk6EhiQmvhAgCVg6AzNL/HLFxsOyJJMaHcsg1IP8UCD10jeKm7e9o0XEWMOs6SW1nKXIRJ66KWPOGqhxvjht4WFMXLkoD0EeIiOYkL6tPKgyNbG7GYHckkI2Pup3TG4JbwgEEAwDIUgjUROvKOmldO7FKn6pbbLuumYyVUbCYE6DQ9I9a5smBFy09siTBKeTAaAeuo96deynHLZwlu0NWW2CQZEjMV0YHQiVkEH4gaRpkm6KdWnGdha3bz3ReYQgfKigkdSWkbkaEnqQOVHLmMi2zTICk/IbfTypX4rfd7TDwqQrRudDuN+g06b61rbxjmxbQkEuqEwCBlIVh7wVBPMydNqtaTJE6D/CbRFsTvEk+Z1NbYs+GpbGkeg+wVFidjUaf7lhCtiWlwo3J+2umYWzlshY5AR66ffXPuHYTPjUA5GT6CukXDooHNh9NfuqvKxL7AnEYF1z/F9woF2l4cl8BWnQHbzKn/1+tb8Z4gGxF1VYEhjpzldD9a0sWS2hMTrrSntx8yDu1QHXswkEZn38vPQ6a6wf6aZcBgxawwWM+UGNNSJJiB61RxGPw1tsjX1DbGNYPQkAhTPU6USXDC7bIFw5WUhShGxHxAjQ/wBqx48SXkVBqc62t8HE+B4gvjXYAsoDaHcIsAD2UAR0FPGIFlcqgSCAxVvFOaVMBj4tzIE+lL2N/R29nF5bj51ZS6uDlLHYyNSIJE9Z33oz3rCwDa8THwkb6iZEDXQjauTquJKi3TryOyO32qRMTikYhfELkBUCStsA+P8AYlgBpprEa0gcR40158zQCZJidTtJ/pCj+kedPl6zhXK27lq0JGZmAaGciMwjK6mZ2OvQmkrtPwlMPdC2mLKRrJDa/wALBVkERuAQZHnVmnzRflXZHnhLv0BffkEEbgyPUaiug4DtADjsZcJGVbWddv8AlFSB/UXbTzFc6mt7WIZQQDAYQ3mJDQfdQfarJRTJlKja9dLMWYyxJYnqSZJ+dXbWIxFidbiBlIMyJV1I28wZHsa04LgHvXlCqzAEM0clBE68ug843py4/wATexdL2Yti6qmBsx6Gdec6+9T5c/hyUUOx4t6bHvslxAYnB2bsyxUK/wDOnhafUjN6MKY7d7IoC6VzX9GvG/8AHewVCFwWKqIUuseJRyJWZA08K9Neh3AazduD21wS/rZmocTxDKCxMAAkk8gBJJ8orwLQDjXCHvwt1slkHW2h8Vw6RnePCu/hG/UUaXsCzlPafjn6xiXuAkrPhmdVGxAJ0n8xTp2A4j3lp0Y+NWzREeBlUKwH7ukaeXUUsfpBtKuLAUQO7QADaFlQAOUAAR5U84Hhlu5hsG6g271uzayXF0MFASjfvIZMqep2k1uOL3Wgb4oacPxgooXIDHM1lD1bTUAnmdvpJisqn7Hqj7lLtZrwxm01SyfLV7dJnYdVfGpDKoVLpJJjQ22X2+L6U/cTtI/DYugZDatFgZjTI33Um3uJ2bAVYCKdJVRl06xUeXUOHkSuxcrDnD7RRLdp7gKWlCg92JMemh0nU+5pjw3HLaWjldg20EQ0zGwkL1nWkBO11g6C56SrdY6edXxxJTABBJ5DUn2qNajJGO1ozcBO2eMtvipUguVhgsmGklRzOxH0q32zxIbEBRooEx5sSx+mX5UUtcYtIMxNtS3mAxj012pL4nxlLuKZg4IncyBoI50Mck5pKnx/JZpZKM/MWLN2CxG4E/IT91EuyroMUq7DJdSOpAuRHsooLaxCF3h1iImQBqDz9Kauy2BQJ3roudmLKxAzZSBoCdRrJ96N5Hii2UaycXFUzbtpjslpUWQbhMn+FRqJ8yV9gaj7JM7WRJkBgFnkpaY9Jk+5qPtFwIX7oa45IAhEGw3mTPvtyph4RgBatooEQRHy2qnS5Kwqzmx5Yw2aixLaGpEuR71Vx9zwnzoYu5jWzXsdhc117nTQeppsa5N1F/dQsfVjlH2NQngeH7tUtj4m/wAR/IRAHzj5GrWBxINy9cOwbKP5bQj/AMs9Wy55FPs5vjON21xWIYDK7PcUM/itz3k5mVRmA03UmJ2o3wnFXWUm8gRgToDIgQQZkj3kgxOxrn1+6WYtzYkn33p84JbDYS2NptgaeYg/Wa5/6kv24y+dHkxUxGEXvXIYZSzEeF9iSf3aZP8Ajj2cDbW0C1yCojfw6sVBHxQRAPWYMQU48KxdtygwzNH7S6gjqGiDRu5wu9bwIdrfjVmuFQAxVGWDIIgnwgkRpHkYHPLHUVGX8h4Xc1u6BXDeNTiXe8WzXABLGTIOgk+RgDQaDrR/hHYu4bj4mz47TNIGbKwYMGJCnwtGok6idOo57exRua8/SNvp5V0PsJ+kmVTC3FS3kWFckhTl3zHcNznWddqyGJyk+Tp55qEU4oi7T9nGud5cS3cDjmZiYkiToOXT3mgHFuywHCxdOZsSh726Z8KWmIRLZk7yQwgftNyAp54pxsMSTkKct4M65jIBPIARr8qHXnLhu8ANuCSrFQpgGSVzAjTnlJ6CgxyUZ7Y8i5xc47pcHGqynDtf2ftC0uIw6BEMBlDZl8WzLqdJ00MGVMDWk+unCamrRzZwcHTGbsHetrefvLq2yyhVkaklgfC2ykZRr50wdrMPCqwWSpjp8/wqj+jbhmGOe9irRdQ620JIyZjqSR5CCW1CjlJBHQ7qYXEh8qW8ieEzqrMNwG36azXK1coRyptlmDI1j21wcv4LxwYXFJdZRmRwTr4mV5RlHLRGaupL21V7rWe7KkAHOSIJhSRljT4tDJ22rjnGsGqYxrdpiy94As6kFiPCZ3IJiecU6vw5kD3rzsGYLbTu8qszKlsXHJKsqKJ6akiBGtVuHl4fa4JpzcpDZa7SFr9yzkjKshpnUZZ0jT4tPSq3FuOG21sMoIdoMGIAy67GT4vLbz0CJZu3Cbtu3dQnQ3SQUiACSe7UDQTMjyHKqXFLNwqA2Jw951diCb1sQpCCPDvBUnYbjzoFujkXPFfyC/mCv0m2QuIRgN7f1Un7ivyp6wQg4WygYsttWIBgKi2wgZ+upj2brSB26LP3DOQzMjBisFcwjYjQ+um2wro1viK2xIXNcyBSRE6clmANSabjytK5fMJ0Fxgz0J9KyqH/AOVJZARwQ2VWIiYzqHAJBiYYbVlUWzxD2keOE3D+7ZtH5G3XOMJjM9tSVtmRubVpjoSNSyEn3NdgtYVHsBGAZHtqCpEggqND1rjd7hGLBhEtAdA0ge51pTlFSTkA3QT4P2ct40XrbKqOoUo1tESM2YeJVADAkL59CNaTrWOVVhQdRHQ6xz35RFP3ZjvcKzuxQsygQASBBmdd+lC8V2Z1Y2sigxAjUdR56elJyZ8blwzU0Kves51hAeZnKNvuI2FWbfCJgE57hjwgiTzIAiTAppwHZ1QZuQ45KBAHLTXoB79aNYHhiWlhVCgDfnsNSfOB8qmyaxR4ia3H6gLA9lfELjKiKvJl8wQYPORzpgxPEUERJ9BoB66fStMbcOURJJ0TQiJ/bbpvoPPqak4Vgrckv4uWu56nyE8qfh0zyR35vwBKW5nvDbRuOXaQi6AfeaMC7maRsNvxqG66gBE0FTYcqupIAp7SSpL6GpBOyPpUN64syx8K6n7hVfF8bRVMH3Og+tCeGYg4u8FEm0p8Tcif3Qdj/cVuHG27kHQ48PxBt2bmIfQsC4B3ygeBfca+rUOx+L7jhzk/EbZH9VwwfqxNS9pMR/lWB/zGk/yqR98fKgX6QsVFq1aB+I5j6KIH1b6VTJ8fUERl1p+7Of8A6tr+QUhM4BFPvZwf/Gtfy/ea5/6gv2l9QWXbnEbdlDdu5ioIWAJJZpidRpoSfYc6hP6RrA27z2tJ/wDaou0FhWw9yR8ILDfcAwfqfnSGbnITPqfxoNBGDxNtc2EmCON2raYi53Kt3TMWthoEA65dJ+EmN9gKLcC4VbRe/cS2uWdhGkgdZB1oNxDGl7mUahTA8zz/AA/3o32ot/q2GVHM3GCqqjZVUDO/mS2g5eI7kaFlxym2odHTx5FGC3hzE4dgqvdAUH4QzCZPMrqZ8iOfU1FieN9wrZu7lR8JdATqPhXMSd50nTpsEh7juB3jM0DmZieevpVfErOYkknmfvJpMcUE0jHmlTYe7PdrrQD2MQgaw7NGpUBWM5TGwkyDOn2S8V/R0Wl8E/erv3bEC4s8gdFf6H1pG2NGuB9qruHIAOZOhO38p5em1Vzxzj5sX49yOOSM/Lk/I+4LhbJgsPbZGVVWWU+Em65LMWG+mYL/AE1UFnLpbJKTIGfKo5nxDxHUctPPlUq4y7iyiw4RgCf3sp1IHIaH8YFbJhf8fuwrBdSfikZdvFmMawNvSK4rktz3Pnui64QikukB34VYONw/dzmN1WYSSGCHOzAGSAAp8qcsRdyoGAUslvF3EzKGAdLdtg2UiDqOYryzYVPgRVkQSqgE+pGp95rbEOSgSBFuxjAWnVu8tOQAI5HqafptRHJkSvpVyc3NJSnaVHL+IcUu32zXrj3G6sxb5Tt7VXV4r0rWC3XZ4EGzjN68uWvKtsT2hxiytx210MgazrowAnrvW2HQl0AMEsAD0JIANMlnso0lWuDu5PwTqOehEAkeRqbPmhj+MONerLOKxebuz1sYfcyf8i3z5+tZV29wtDl1YZURBpyRFQc+i15U/wDcMXuetDrh+MW7di3Jn/DQafyjWkzPV0W5qbuhlINIyZnk7Fudg7J7noNT8hV3C4NWHiLKemTN8zmEVHb4SgmF5knVtfrWzYFY0H1P41sMmnSqSbYN+5Zt8M10af6eXpMVvirICsoIbwnbr00JB9jVBcIq7D6n76sI9TZp4nTxx6N3Gj4lHtOhYKTsdZDDVTHkQNPWqGqjUA/ymftiiZwAuGToeZ/Ec/tqri+GhTqCvnBj2ruabVxzLy38wiOxiC8ZELTtqB/epLti7+0wt+glj7n8KHHENYYMokE8jEE6bjr+d6u/rF4jS1lJ/anOY/PnVW1dsNM3t8Gt/HdJjkWOZj/KDIHt9KM8C4/bW6tlEC2ipUHqw9NN9/XWg+C4cX8V0Ow5l9B6Zfxo8CpALQET4eQHmBWWm6QR47tfxm3wxb56AEyfck/OhHbO4HwwvDY3wqH+ALdA9iFU1tj+1JbMljbZrnIeU8z6UJ7W4krw6zk1Fu7lIPRk8J338BH9VNnGkmxbkLxea6L2ZacNb9D/AOTVxxeNuOQNdP7H8SZsHbJABlhptAY1y/1KS8L7mWXu03G1s2zaKkm7Pi00UAAga7k/fSTcxtlQTleQCRJESNRVj9IfFHD2oUZQp8Xmdx/2g+9KDcRZ/CYgkT6aU3SteAq9go8ySLXDCVeQYYeIHTQg7jzqHi4ZiXdizHckkn8/jWytldTyGlWLy5gfOpnNpnd8NSg41yj0kZZEbT/ahV4kn6RRTgSr3wtXdQ3wmSII9+f2xTjxDha2VcWLYl08JG8wRJJ1j8BQ71jlXuT+E5r2OV3NzVvg+BN68lsEDMdSdgBqZ0/M1mMwZGsbbjpy/PqKOdgMNmvs37q/U6/+tWZcqhhc/Y5/hNT2secLgSqjMpXxM0HokkexOTyMVeUMLjlRLK2YA81OhQ+RB9pB5CtcCClhADHgjT+IgmrYfMzSxOg5nmPWvkJ5lus6NEWJXLO4G46xykfT1mq+PuJZs949weJHULlJ/wAxGQTG28zEcudR4+/lRZMTmTadQQZ9fEfl5Us9or79yRkzKIIbYgTJzDmPMRXS0MYOdz+xysi2zaAZt2/+of8AQfxr0Lb/AH29k/E0MOPIkFYI01++tTxM8hX0HPsCqClru1YNLmCDGVeRn96mzhHH1utlyspidwRpE+Y38659/wATPQUa7J8QY4pB4QCCDJiR0XzPSotZi8TG3JdI9wPZuisqUYVj+zWV8rwFTLlux9tYbYmpA0n3rG0qlzk3yLo1WKjNuakFRXE10rYM9I0uJpUAEVO6+Go9KagD1AGIzzHkSPTY0aw794pQmSBKyZY9VkzI5iddx0gKLXn7VKt4qfz86owZcmGSa6NUi3dwA5oOuw/PvQ44Wy5K52mJjMwHTnofap7/ABct4Xcx9vqedUv1y0GksGIneTyjkZiOnSut/cVatMJNe5SxfDntvmw5LRqQB069RRZXtYm2P1q1eQj/AKbEodtSo8X0I135CdMaGSFgDovhHvzPuTVDGcQW2PEQOmsH2HOlZP1WV1CNv5hOXBmN4db8IsBlUTo50jyXlS5xfguJueHMrWwZCgwJ2mDzgkT60SPaW3O/2z9lWLHFLb7NP5+dTZddq+3Hj6C7QBwnYBP+Y52GiwNeepmmvA4JbSBEEKNhWyXBEg14CSelc3JqMuXib+wRriuHpdUh1DCdiJ66/bSz2stYWzZKJat98+UggaqoYEtvAmCsDqelNUaRXOe1OHuJePe65iSGGxBJj0I2j0qrRNynTfXoPwRi3bBzPqQfWprN6InaqLPt5VYtXBFdSUTr452yxiE0DqYZTIPmNRB/O1P3DcUL1hLyfGviI8wIZftFImFI9qN9mMU1q8FUZkcgFdoJ0BHLXb5dKRNblQ6qe/8AJW7VYZFxBZGzAgZwAQFLAECTo0qVJjYmr/YDBAC9rrmj2yiPtNS8f4S9q8e80t3YOYDMQAMpXpplB0/eGtVOx2MKXrtskQwMHlmU6H5TQ6pSeGUV7Ij4nz9R0sf5foI+QqH9Yi6nIMMv0kVvgbwK3B0j6j+1UeIA93buAfC4H1H4183GPncX/wC4Cs3466i0S2yup08wR9poA2OWBkmRuPyfKna1bHektGWJMiR4TznqCaG37d86Z7EHYFdfs5VfpmnDkmnp/EladCVjMPYvMFKFXM/CVBgAliczBdI5nXYVtY7E23VWW6Sp1BA3HvqOe40o92twF5rVvPZtvZRczG2EzgxEr4cwEwTA10nrSbwjil62wFi4WE/5TaT/ACgmNfLXXnvXZxqcsN45U/z/AMIsmPY6Cd7sdaQ+J3+n4Vb4Xw+xYcMLZcjUZjMbcoii4xOdQ2XLIBII1HkfSPoKr9yORG/OoHqMsltm2LaaLx7TNytn8+1ZQ4Wej1lTeHj9gt0hqtedZdfXzoaMblY5ttagfiWsimLTycrQtzVBq3ciYqG+8aiqCcXGleXuJAjypkcMvUFyXoXO8nSajuuBQk8QY7E/fVhMHiH+CzcI5HKR79Kojp2Dyze/jwOfyqjf4wcu8fePP6fKrF7sxi+di7HkM32TQe9g2kqwKnoQQfkdaqjiS7MaZrd4iTOmgk/n5fWht3GueewiKJtwwxqR6VTv8MbkIFPioIw0s8WddifLT7ajbGM58ZLExE1n6j1rUCNKJRhdpGloLMifuqresQd/epFuf2rBbLb7VnXZ43w+MdP2zlJPOfem3AXlYaPmPmfupMuJB8uXuKIYDF5YMajaptRhU42jU6HGPY1DjMKtxCrqGBHP86V5g8bnGpBbpUxaa4zTixl+xzTi3DO6uNbJ28SE81PI+Yg0PW5rpXRePYDPbY5FZhET5Gue4oGZyqPIA/j+YruafJ4sS2GopIkDN+yD7RV/AYh0IfTMpzKPNddfIc6ApdYbGp2V7ZGeRtvEidfWnvFyUf1ap1Ye41xY3HzlyzwAJ1MRuxOwmYQR1PKQH62ZMHSd/tqJ3Ukk9Z/M1q14cqasa9SOWV1S4C/Du1N+yWyvmDCCH8Xod5nU8+dWMP2vuhYbxSSdyNzO21L1q6AZI0re5fXkD86CWnxt8xQEMk4dMZ37Z4hhDBW+Y28hUGG43duMc1wLqAAFB39aX1xsbCtP1ozI0O9YtLjS4ikG82RqrOjX+B3P2cQzggaGI2A5COX53objOxzM2YwrfwjSZ3qlwftA4tEZpYERImrWI7Q3XVUNz4o2AHPQFl3/AL1za1EJUmvwEoOStsNWw2QKxJIUAt1PWst4bfSTRLs/wLEXRba6oRAdS853UE6gDWTyLeutNdjglpT8OY+f3DapfAyOXoecEIlzBOTIJA6ZQfrWU/3L9pTBa0CORZQflNZTf6WfuvwDtiIWLPiP55mqZPhr2sqrH8KIJdmi7VsdvnWVla+wR47G2FGHDhRnzMM0CfnvTNZFZWVbj6L4dFkGh/abDq+Cvl1ViiEqWAJU9VJ2PmKysrZ9Gvo5NPh9q8uHQ1lZSPUiKY/GqVrc1lZTI+ph5d2qa3WVlY+jxreP2VuvL0rKysfRowcK3HpRc71lZXE1PxhxI8R8Nc140IuvHX7zXlZVmg9QkUsAJuLPUfbV7ix/+UfQf+IrKyuhP4/sy3F/j+6NOMqMg05ke3SgprKynYfgBzfGeV7WVlPEmVhNZWVh4s8h7fZXUf0T4dWLMyqWW2SCQCQc8SDuDGlZWVHl6HwOhE0p/pGxbpYTI7LmeDlJEjoY3Fe1lBh+JHmc1NZWVlXiz//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QSERUUEhQVFRQWGBoXGBgYGBoYGhwZGBsaGBwXFxgdHCYeHB8jGxgYIC8gIycpLCwtFx4xNTAqNScrLCkBCQoKDgwOGg8PGiwkHyUsLCwsLCwqLCwtLCwsLCwpLCwsLCksLCwsLCwsLCwsLCwsLCwsLCwsKSksLCwpLCwsLP/AABEIAMIBAwMBIgACEQEDEQH/xAAbAAACAgMBAAAAAAAAAAAAAAAFBgMEAAIHAf/EAEMQAAIBAgQDBgMECAQGAgMAAAECEQADBBIhMQVBUQYTImFxgTKRobHB0fAHFEJSYnKC4SMzkvEVQ1OissIk0hY0ZP/EABoBAAMBAQEBAAAAAAAAAAAAAAIDBAEFAAb/xAAuEQACAgEEAAQFAwUBAAAAAAAAAQIRAwQSITETIkFRMmFxgZEFI6EUFTOx8fD/2gAMAwEAAhEDEQA/ABzXvOsF4VVZunKtDcrvJA2WUunr/aomuEHTWoe9jpWyWy22hrDS9gscQN96ixF4EyDvv5VAcK31rZLG0f2rLR6h14BiTeshLkmDlR53iIVjuCNIPP13s4hZGW5uNm6gdfOKDdkeId1c7l/hubeTf329hTPxCwSIIn+IfaRXGypQyND49AC7h3tghSShgn06j2oZiXjRvYjmPvFGypVSjAlT8xPMeXlQrG2fDyI69PKhcrDaLHCDOFxCfuFLo+eRvoaDnEmRRPs2/wDiXE/6lq4vuBI+yhduzmdQBqYj1q7A+GKfDLdq6at2n6t60GxfHbNoMIFy4pIKGVAIjWf2vT61VwPbUFgHwaOxjJ3ZdWnNtAJDdAY3jRhpSJ6/EpbV+RnhSqxi4xcnFXI5ZR8hRvg9zUydhJ9fwBP3UupauX7rvYtXGLeICBKzIhokAghhBPKiuKV7FkIB43jNzM/ujrG3qTUefMoxUkHijudE+HIv4nKNbVrxNzDGfCD/AFDN/TTJcwsLnn2oZwXh/cWtYzt4m9dgB6DT59aK2QzoRvQ4IOEbfb7PZHufHRpbvxtVuzfPOho0NWbT0ySsykFbd2qePsZhG3T1mfxry3e1rfFXQBJ6ge52+z6mlpci2qF5s06kbGFkbqdtNfl151dwfFg4ysYnmRGoCmJ251WvYRFDFmE5iw9FEx1BJYT6jrVHh3D7rMWYyq5WLMZ1GWeehyz7VrC4fYw4h1Oo1kZvnyPoKGYi2QfyNen2/KrVvHoW8HiU93M6eF/HI66cjG/pUxt94GgzLj5En8+1HGVAIo2MC7CVUnlP3Saja0ytlIIPTzoucWVgAxrA+ZqdcXlEzrFeWRhcgt+Cq6n9YUFP3CTqf4vLyquSqKLdoZLY1CjQdftqbHYwnehpv6zTINs2jOL4YYm2bd3UcjAlTyIrlONsvauG2w8SmNNZnaB56fOuri9sBzqK32ctnFJinktbjKsCCRME+kgj0qvHPaKkhDT9H2PYA9yBPJnUEeonQ1ldSfHEnf61le8aYO1nHzeNRs9e3UIrw7ab10kASI8kTzowiAAH8xQRVgzVi9xAlY2oZKzUEbnEUHn9KsYRlZZE0v2gTvVgXSogTFY4mpjPw3FC1dVyJA0PoeY8x+NOqXyVD2iHRtQPwPL0rlNjGkCNTXSOzbqcOjWtJAldxmA1leRkVy9bCqmMizTGv4iYMdCI9vyaDX8LMhDuJg701XM90Ze7J810HyNUrnZe65k5V82Ovtlmo7aG7lXInYO+bV1HI+FtfTY/Saj4zhzbuuikgicjDodUI9oprvdhbpmHtt/qE++U1Diey1x0TvCtu4kqCzAyg1EwZ01I8ifavDKPwv1F/M5HwXDPfumSAAfF19APaKeuEY8WzIw7O6/CIAmCAQpMRuPrFRnhKrcd0gswgkCJg7x5/dWWkcam4ba6hiwOg2lWGw9iddNa42fDNZdtfQ6GKUfDux44Zet2UtsbSSe8ZmQEEXLcl1bUyeQ1Ogra/bttfe8WBJjulHLwiWPmdRHqeegPE8Qy2GVB8aqdtQXVULRyJy/91T8DAAYuMzwAnRQOg6+frXVeBOKciCL5dB9FBjWieHOWKCWbx6UStYvQAj/avSj6Bvo94laAII0mq6N1qz+uqRlOtV9BvFA06Mj1yW7CyJ/d1PmOtbC0CTmgBSdfSR+faqpfwyNxr68o9zAqL9XQWxZDkPcRioJ5aFo028YmddaB8IBg7izpZFx8yuveQ8kyuZUlVG05AT8teVVbOLm0BoQ75QY0IJgaDTQR/p1nWqXFeHOXa34M1xmuAZhsFKfM5pGn7D0e4LhwEdGgnvDlgg5diFjkRv7ilpP2GcICWma3fylwqgsjD9kgNbQeksY+f71MFp2LSGAEgiNmMaTpoC0GQTzpZ7aYVyTvoB4dQupkkgbmDE7xNFex658ImY5cpKCdNF2j2IHtR1tXPqD2GcKxuMCRl1JI6ET99Q3fCqg7kZvbYfYT71FdN0XIByExDZQwInWZbciRMCCfSvMRixcuEjTLCkek6ieXT0rVHk8nTK9+5PpVezhS7hRu2lW8RY1gb6aeu321a4KIuH0Ov5609cLg1ysms8DW2QzkNHLlP315jADMQKs4u8KGPiRyr0bfIP1Bl62QxEVlW2xArKdZhy0jSoidamUa8qkNmZrp3Qkr55qRLGathhqI4W0KxyNSIUwteX7OlE3txVe8nSg3BUUsHhSzBQJJ5AEk+1PHCbTYZFUWyrmWbwyZkxJ6xGnLWk3D4l7bEoSpiJGhg+dW14/d5tJ6ktP0IpOaMpqvQ8uOToWG4oVEuCDzLGPb8ivT2k6CR1Oi/WhA4VntpctFWkA+Iz6/XlVS0hLmVMDcA6f0k6fWuTDHF2w3yGzj8Rf0tPbtrsWJIP8ASAD8zQrjHZZUQu+IL3CeWaT11zT+fOpExNtTGcg9CQv2gVU4heVjq400/eP0qnHOKflv8GUL9ywUJ8d1VHPvWUR5ydK1TD5yCMxPJ3LMfVFbb+YgeQO4viwkk6sRzbl6LsKtYK3nOkz1PnTZZGzVD3CNjhCpgXb4jmTX0Ikzz0/OlS8Kdu6PgIXSTESfMnX0AonjdMIVX4ZRB/7N85+VCShtqv8AiZgZ8OoiI6770qLcnR4I2/LfSvGxoEg8qG3Mb05VYx2GLjvF5jMw8oksOu2vpPWmuNPkLd7GrYyTIq6CXtqRvJHyP95+dCLKF2Cj/Ydfz1opgcSBnTUQZDbgALlaT00/PP2SNLgyy1dxOoQCY29iR9xoNxliuKtxnzG28RuNGgAdNDt+8T0g3w60QPEQd4YCJkkyBJga7T9tQ4rFpdKwwziFKj4gWa4vsD3d3X+A1FKp8HuionCi2Jw7OTme07E/tBlCxr5ZtP7mSfAuHFHvEtM3WI1J0hY9D6VGDGUgnwyB9hFTYWyxY6kTqfxopPirPUR9oboCF4JyDQKJJ1EQOetIXaLG3Q6BHhM9sBQueWDFw+o3DAbfuia6ZxDBKbTCNYkHnI1pQ4twwNcV1Y/8p9etsqCvrC86XGTcdqPRr1LfB8Rcu2yW8TAtJUaRmMZdNgNOvhOp3q+xVmDDdiJ6dPt+2q/DsQti2bamAGdsx00YltekSa0XGI4GVh4xIZTPhMeMEctQZHlTmmuKPLkNJZ8Zc7ACP5iI+gj5ivWgfCI/tQ+xjVWwR3huHaSCDJ5NyBhQf960TiEqx5Ab+Z/sDQxTZ5HuMxgmJ560OxZbXLzqHF3gLb3NTqFX10JPy0/q8qr2MYWGp8v96uhEFsoXeI3QxGv59qyrd28s6/TWsplfIETLaEmitjgtxhIWB5wPpvW/Z5BmzMAehO35mmV75jSD6mmZJtOkYkJ9ywVkHluK2SRRS7iRcfIyqCWC7SdTBqHtLhO7vSNA6qfcDKR81J968p8qLNIUvFq2qthsUAIIq2yaSKKkesquo3qF0q6TpUTW4idj+fz6V40I9nceqOUvNFtvOADuCR0O1M2Jt94Is/AP2twf5Tz9aQ7ihiKK8N7RNhrYSfBvB1gTJy9OflJqTNhb80fwamE7tvL7c/wFR3MKxxGVUZg8HQTodyegG8+s17ieM4YgFLoZ21VddI5vI3mdOcVTweO7xltMxKO8DyUbkeRIYj18qRCLvkxv2DfH+zq4cJcDEhj3bSABJBYMOmxEHqNd6HcOvgEkH87U2jusRhnw9uIyFFBI1jZl1mA0a9fSkPs6ma+LTSCpJKNoMyyfF5CD+Yoopuzd3oxv4tdUWrVpufiPToJjbnQq8A5buxA2AEkaaE666nWveGY5ruMureA8IuLlH8JCwPaaiRjacqeXPqNwfcEH3pmKO1/M8WcPgQdD+FE8LdVAFJ2Ok9DoV0/OtU8PizcMKNZEnkPU1edcsmBAU6kj4joIWZ01ocrb4YSpEGHwwtZvGpJaF5EAAgAg6yNT6ge1pLCIoVJbUFp022B9+Xl6VS4niRh8M90QcgGhMSSQup9/eqXZvjlzF5wiGBcP+ISoCoTKgqDJcLppImCTSHLbaNaQU7SIThLot+HMupGhGYwQsa5j8hJO9LOFxJTH3rgCs7LZcSCFPe93nIGbwkqbgBk6u3mKcOI2V7plYSOnnM/k0Fv4O337uBKtZtKBGzWyPuBH+9TVKSe1HuL5KvZ/idxMRbSBkuXcQSAf2vAzOwiN2WIJ+J+UU+PdpRwVi3bugpmhbjsJM6OqrrpyA+yjxxoopQe5+xhvi8TvQ17cmiWFysZMEDrVzwbwKxZFAw512oxVxLgGHMyl0ZswChsslj1NsCQBMkx1FJvZ/H3vCysHyrcCMdcgaAwObWM0EenQ107j3BUu4qwSWCEZWEwIUyI6SWM1zjs3wB2sPyUi4p5HwsBER1yn0FHHI5JjJpcV9zpHBMQCgzAFbg8cj9qI5bRt5QK1xGH8HdqR42IzAzyXf0BJj1rWwe7toEUsoUZju0wNQOf2+tRhbneAi5bFvK0hpV8xUqCZGgE9PxpkXXQLXNg/tBiFVbdpBCjXX338ySSaDpiSpMUV4vaBcEEMAIka+f31DheFK3xE+QFXY2oxAYNbiOu1ZU9/s34jDGPOspm9AUW2xARAsCDp5Dn19agI0zWmmOX3UNOLJGUma24dfIuAEwp35UUo0YmWbWZ3RiseJTMGNxvTB2u4d3ltiPjt+L1Qxm+RAPpmqCy47xk6WhdJ/rCff9KJ3sUe7t3F3iDI5jqOYjfqD51JOfnT+w2qOdJV6zfIAFT8dwK27gKiLdxc6joCSCs84YETzAFQYPDtcYIgk79ABzJPIDrVikqsAIcOwRvNC6dfITv57/ZUeJuhrkqPAPCo3hRtrzJ1Y+ZNFcfcXDYbIp8dzSdjH7TeQ3UA7yx6il23fgwKGL3cmlrFuMpyxmpfxl2faruZjrPzqrfA350TdHinZtFnCLuxCj3pixuDfDuJBCJ4ZGoyjTMOvOq/Y/ChsZb8jPyBp54phgywRU2TIt+08laFPgGJD3f8RjMyGUxoYhgRt09quLZZeJlmMtmF3NEZhK5tB1UvPmKoYjgqLLW/C42PXyPkfpRThOK769YdhDLNpp3AcEQfQk/MVBFPDmd9S/2Uy/cxr3QW7kJxS6NPEmb3YIxj3n61LicrX0tsrA93mzASIzEmefX6da149w4txANmyDu01AJMwVhRzOk/KrWNuZLT53dbaKWJGYvlUS0kEkn06HrT5yfDixSSosWBlOWI5x09fONzvW12yeX3a/efeqvDijol1S5DrmBZmOjeUxPL51c/W1G7ClW3yE0kBO011reFuSsBgF128RA+f4UN/RzcYWbsaTdAHsP70zcQxitaZSJzCACJHSYqPsjg1sC4o1zOXEgCM0SNPSsbdNtGPqi/f4beIkwfKfyKG3rBU6iD6U0jGVHfvKdCJHnQxyNehnPqK6250GvlULY62GytcQN0zgHp18qGduVuhSthkCkDRhObMxBXyACzrXPOL8Ba1a767cD3BBCgeFdeh33oMmpSltGrHJx3JHbeH5j6VfzDaaSf0acWe7w9M51R3QHqohh8s5X0UU0i7QSVsWueTbHYXOInYyD6c6WuMXO5DEkCJgttmO23UimHOaBdtMv6u5aIPhHmxB1nyUN/q8hWxyPFFmtCdw7tuP1iz3zEKEZLmU/4edoOcg6kCNf3ZOpAMueFxhxNpTZ8JuIx8UEhQBI8M6nQaciekVyy9bm+FVfCLGYACAMtoyR/UpJ6metdN7D4FLeGtOBDOAWJnUEtpHIQToOp61RFXDdYtMkCL3YuFdR8Uco0OntNSyBqa9wyhGZFLMGJ0I1XTcmT6ewqj+tlcqXIADKpJ0nxAb89wNN6c8m2XJtXGwgzqNGzz5AR+fvrKlxCoHYMGY5iSQxAkmdvKY9q8ot4FnOkMGams3zM+dHsH2XYlrd3QBgQywdWlSAT1KqCCNIB9arcH7p2LmbSHQ6jPOoVfMgif3dd9KqWWL4Aos4RmL3D/wDxn6Yi1v7Uew2IDYRPKVOs6yf9/ehPB9cQRG+EufMXVbb+n6Ud/wCI3FIUW7ZuMSQFCqWAEtp5LzE+lR5ebS9xqFbtAoizmDGA9uFAJzBnuKOmuYj2NEuEYZFUIh1c5nYjLAHwqdSNBLHWJPlNH1yYkB79hIXQO7RBJiFygMSSIAJpf4u36tavBFZmXMCPIbgdZ59BPsrfkbr0DqLXHYv8d4g9y4XGw0UbQo2/H1JqlgMKbuYAxcXxKDpI5rOw5ETA3HPQTgcSLIY3c5YQz+MGFdgAQvNszDSRoTTr2d4XbuXkaZUiQw56SPt29aqxaiM4ccMyWNxdEPCuyly+uYutoSQVYNm00PhjT3P97PaDsS9sTYJuLAzBioYHTXcAjnPIb9aPYG5ctkoVZgGAG8BQGLMpg6QBoNNfnbw1xrxLtPdg+BesftHrqNth7SVPLKwdoldkOHZcWDIIXMs8iQOXlPzpwxo8IqDA2R3jMObsfu/Gp8f8NLlLdkNSoWb5gmp8Eq22724PAVhvUFRm+TD/AEjpVbEjU+tFMfwRnwNsgbsZkwBmKQT7qBJ2zetbq/8AFaGYmt6TDGOxBuOrpoDaUlo8RkkZfL8+yd+kTilwWxh7LBZTvbjZipyBsgQRyYmY5hDy3N8Aa4bYVxBSRrObTkZ0Ea6Tp0E0I/SJbGRJEgpcU8jPgymegb7TSdznBMyUdrok7D41Ft3RcuGFAuF3afAoAJ25DL8x7umCwyyCCGkA6bQ2oPoRrXMOGoBaurusAAdDmAn/AElh/V6U/cGxyrZQyxlF330GWOgAggAVJpsjmhssbS3BHHcPUiRC1Us3ioJjwjQtypR7S9rzfvnBWc9tp8dzMVAXKGm3lIYnUayAfMa1Z4WiW/HcxF24Yyq9y81xQd/EuqkTvI01p89Qo+UXHG5LcOH64CN/as7+dqXeD8YF20GMK+odBrlZWZSNJ0JUkeVF8FxK0oLMyiNNSBrAO58iPnVCSatC22uxf7W27gNlphe81UjQyNwYmQJ5jc7xSrxO0z22Nxw4bRQAo8uSiI6yetNvaztrhLtvuMyuXZFldQhLBQ0wNpJgcpEiaV0ssb36sMitGdiWLHL119tNOWw1rnarHPfuSLtPkg402OXZjDC3hLQBnMM/kM2oAHKBHvNFFekvh/buxZvPhbxKLZORLmrAwACHAEghp1EjfQRTeLisuZGVh1U5h9Nquhj8qI3NOTLNoTpzqLtJwRLmGbvJJUhlyzOYaaAb6EjatLGKKtrVhbjXPCus9aXKHuaJnEOyZXFYZbKyt3B3beY5oDlLjAsxHhlrkfSKdOzvCVTDWrbfGi5WgnfXkeXtUljBOHAYAqJ5zFFJolKltTFtUU7uCRVM7669aWuIdmku3RdLlAhDtAGpU6NJ0ECBsa07f8au2bBa0crTAfTQysKJOk66+te3eKOUt2xka4UTv2UygMAsFKmNWGkSI6164y4kMipJWgpdOHZixvJJJO4G+sb1lDbnZ22xzBWUEAgZ5iRPSsqngn5KuF4nczQFkkag79QdfMT+dNnv58qR4DoJJJkiMx32JJA8+etZ2nxpsYN7tsDOFUA/zkKZ6/FMUodkeNXb97ubrSWBZX0GXIjuRlC+KYA30jnWun5jVwN+Gdl4kEyPpYuKBHxQG8SHmJgVnErzFghB725uBqQgkd2p5Sdz5saHcP41fbEJfVFNuy922WZ1XMxTISASM0eGSJ+dGOz1m7duyMpYmXuxoBvCdfLl670MVb3Ppf7C3UqXqXr3CbVjDoXGa67wWk6EhiQmvhAgCVg6AzNL/HLFxsOyJJMaHcsg1IP8UCD10jeKm7e9o0XEWMOs6SW1nKXIRJ66KWPOGqhxvjht4WFMXLkoD0EeIiOYkL6tPKgyNbG7GYHckkI2Pup3TG4JbwgEEAwDIUgjUROvKOmldO7FKn6pbbLuumYyVUbCYE6DQ9I9a5smBFy09siTBKeTAaAeuo96deynHLZwlu0NWW2CQZEjMV0YHQiVkEH4gaRpkm6KdWnGdha3bz3ReYQgfKigkdSWkbkaEnqQOVHLmMi2zTICk/IbfTypX4rfd7TDwqQrRudDuN+g06b61rbxjmxbQkEuqEwCBlIVh7wVBPMydNqtaTJE6D/CbRFsTvEk+Z1NbYs+GpbGkeg+wVFidjUaf7lhCtiWlwo3J+2umYWzlshY5AR66ffXPuHYTPjUA5GT6CukXDooHNh9NfuqvKxL7AnEYF1z/F9woF2l4cl8BWnQHbzKn/1+tb8Z4gGxF1VYEhjpzldD9a0sWS2hMTrrSntx8yDu1QHXswkEZn38vPQ6a6wf6aZcBgxawwWM+UGNNSJJiB61RxGPw1tsjX1DbGNYPQkAhTPU6USXDC7bIFw5WUhShGxHxAjQ/wBqx48SXkVBqc62t8HE+B4gvjXYAsoDaHcIsAD2UAR0FPGIFlcqgSCAxVvFOaVMBj4tzIE+lL2N/R29nF5bj51ZS6uDlLHYyNSIJE9Z33oz3rCwDa8THwkb6iZEDXQjauTquJKi3TryOyO32qRMTikYhfELkBUCStsA+P8AYlgBpprEa0gcR40158zQCZJidTtJ/pCj+kedPl6zhXK27lq0JGZmAaGciMwjK6mZ2OvQmkrtPwlMPdC2mLKRrJDa/wALBVkERuAQZHnVmnzRflXZHnhLv0BffkEEbgyPUaiug4DtADjsZcJGVbWddv8AlFSB/UXbTzFc6mt7WIZQQDAYQ3mJDQfdQfarJRTJlKja9dLMWYyxJYnqSZJ+dXbWIxFidbiBlIMyJV1I28wZHsa04LgHvXlCqzAEM0clBE68ug843py4/wATexdL2Yti6qmBsx6Gdec6+9T5c/hyUUOx4t6bHvslxAYnB2bsyxUK/wDOnhafUjN6MKY7d7IoC6VzX9GvG/8AHewVCFwWKqIUuseJRyJWZA08K9Neh3AazduD21wS/rZmocTxDKCxMAAkk8gBJJ8orwLQDjXCHvwt1slkHW2h8Vw6RnePCu/hG/UUaXsCzlPafjn6xiXuAkrPhmdVGxAJ0n8xTp2A4j3lp0Y+NWzREeBlUKwH7ukaeXUUsfpBtKuLAUQO7QADaFlQAOUAAR5U84Hhlu5hsG6g271uzayXF0MFASjfvIZMqep2k1uOL3Wgb4oacPxgooXIDHM1lD1bTUAnmdvpJisqn7Hqj7lLtZrwxm01SyfLV7dJnYdVfGpDKoVLpJJjQ22X2+L6U/cTtI/DYugZDatFgZjTI33Um3uJ2bAVYCKdJVRl06xUeXUOHkSuxcrDnD7RRLdp7gKWlCg92JMemh0nU+5pjw3HLaWjldg20EQ0zGwkL1nWkBO11g6C56SrdY6edXxxJTABBJ5DUn2qNajJGO1ozcBO2eMtvipUguVhgsmGklRzOxH0q32zxIbEBRooEx5sSx+mX5UUtcYtIMxNtS3mAxj012pL4nxlLuKZg4IncyBoI50Mck5pKnx/JZpZKM/MWLN2CxG4E/IT91EuyroMUq7DJdSOpAuRHsooLaxCF3h1iImQBqDz9Kauy2BQJ3roudmLKxAzZSBoCdRrJ96N5Hii2UaycXFUzbtpjslpUWQbhMn+FRqJ8yV9gaj7JM7WRJkBgFnkpaY9Jk+5qPtFwIX7oa45IAhEGw3mTPvtyph4RgBatooEQRHy2qnS5Kwqzmx5Yw2aixLaGpEuR71Vx9zwnzoYu5jWzXsdhc117nTQeppsa5N1F/dQsfVjlH2NQngeH7tUtj4m/wAR/IRAHzj5GrWBxINy9cOwbKP5bQj/AMs9Wy55FPs5vjON21xWIYDK7PcUM/itz3k5mVRmA03UmJ2o3wnFXWUm8gRgToDIgQQZkj3kgxOxrn1+6WYtzYkn33p84JbDYS2NptgaeYg/Wa5/6kv24y+dHkxUxGEXvXIYZSzEeF9iSf3aZP8Ajj2cDbW0C1yCojfw6sVBHxQRAPWYMQU48KxdtygwzNH7S6gjqGiDRu5wu9bwIdrfjVmuFQAxVGWDIIgnwgkRpHkYHPLHUVGX8h4Xc1u6BXDeNTiXe8WzXABLGTIOgk+RgDQaDrR/hHYu4bj4mz47TNIGbKwYMGJCnwtGok6idOo57exRua8/SNvp5V0PsJ+kmVTC3FS3kWFckhTl3zHcNznWddqyGJyk+Tp55qEU4oi7T9nGud5cS3cDjmZiYkiToOXT3mgHFuywHCxdOZsSh726Z8KWmIRLZk7yQwgftNyAp54pxsMSTkKct4M65jIBPIARr8qHXnLhu8ANuCSrFQpgGSVzAjTnlJ6CgxyUZ7Y8i5xc47pcHGqynDtf2ftC0uIw6BEMBlDZl8WzLqdJ00MGVMDWk+unCamrRzZwcHTGbsHetrefvLq2yyhVkaklgfC2ykZRr50wdrMPCqwWSpjp8/wqj+jbhmGOe9irRdQ620JIyZjqSR5CCW1CjlJBHQ7qYXEh8qW8ieEzqrMNwG36azXK1coRyptlmDI1j21wcv4LxwYXFJdZRmRwTr4mV5RlHLRGaupL21V7rWe7KkAHOSIJhSRljT4tDJ22rjnGsGqYxrdpiy94As6kFiPCZ3IJiecU6vw5kD3rzsGYLbTu8qszKlsXHJKsqKJ6akiBGtVuHl4fa4JpzcpDZa7SFr9yzkjKshpnUZZ0jT4tPSq3FuOG21sMoIdoMGIAy67GT4vLbz0CJZu3Cbtu3dQnQ3SQUiACSe7UDQTMjyHKqXFLNwqA2Jw951diCb1sQpCCPDvBUnYbjzoFujkXPFfyC/mCv0m2QuIRgN7f1Un7ivyp6wQg4WygYsttWIBgKi2wgZ+upj2brSB26LP3DOQzMjBisFcwjYjQ+um2wro1viK2xIXNcyBSRE6clmANSabjytK5fMJ0Fxgz0J9KyqH/AOVJZARwQ2VWIiYzqHAJBiYYbVlUWzxD2keOE3D+7ZtH5G3XOMJjM9tSVtmRubVpjoSNSyEn3NdgtYVHsBGAZHtqCpEggqND1rjd7hGLBhEtAdA0ge51pTlFSTkA3QT4P2ct40XrbKqOoUo1tESM2YeJVADAkL59CNaTrWOVVhQdRHQ6xz35RFP3ZjvcKzuxQsygQASBBmdd+lC8V2Z1Y2sigxAjUdR56elJyZ8blwzU0Kves51hAeZnKNvuI2FWbfCJgE57hjwgiTzIAiTAppwHZ1QZuQ45KBAHLTXoB79aNYHhiWlhVCgDfnsNSfOB8qmyaxR4ia3H6gLA9lfELjKiKvJl8wQYPORzpgxPEUERJ9BoB66fStMbcOURJJ0TQiJ/bbpvoPPqak4Vgrckv4uWu56nyE8qfh0zyR35vwBKW5nvDbRuOXaQi6AfeaMC7maRsNvxqG66gBE0FTYcqupIAp7SSpL6GpBOyPpUN64syx8K6n7hVfF8bRVMH3Og+tCeGYg4u8FEm0p8Tcif3Qdj/cVuHG27kHQ48PxBt2bmIfQsC4B3ygeBfca+rUOx+L7jhzk/EbZH9VwwfqxNS9pMR/lWB/zGk/yqR98fKgX6QsVFq1aB+I5j6KIH1b6VTJ8fUERl1p+7Of8A6tr+QUhM4BFPvZwf/Gtfy/ea5/6gv2l9QWXbnEbdlDdu5ioIWAJJZpidRpoSfYc6hP6RrA27z2tJ/wDaou0FhWw9yR8ILDfcAwfqfnSGbnITPqfxoNBGDxNtc2EmCON2raYi53Kt3TMWthoEA65dJ+EmN9gKLcC4VbRe/cS2uWdhGkgdZB1oNxDGl7mUahTA8zz/AA/3o32ot/q2GVHM3GCqqjZVUDO/mS2g5eI7kaFlxym2odHTx5FGC3hzE4dgqvdAUH4QzCZPMrqZ8iOfU1FieN9wrZu7lR8JdATqPhXMSd50nTpsEh7juB3jM0DmZieevpVfErOYkknmfvJpMcUE0jHmlTYe7PdrrQD2MQgaw7NGpUBWM5TGwkyDOn2S8V/R0Wl8E/erv3bEC4s8gdFf6H1pG2NGuB9qruHIAOZOhO38p5em1Vzxzj5sX49yOOSM/Lk/I+4LhbJgsPbZGVVWWU+Em65LMWG+mYL/AE1UFnLpbJKTIGfKo5nxDxHUctPPlUq4y7iyiw4RgCf3sp1IHIaH8YFbJhf8fuwrBdSfikZdvFmMawNvSK4rktz3Pnui64QikukB34VYONw/dzmN1WYSSGCHOzAGSAAp8qcsRdyoGAUslvF3EzKGAdLdtg2UiDqOYryzYVPgRVkQSqgE+pGp95rbEOSgSBFuxjAWnVu8tOQAI5HqafptRHJkSvpVyc3NJSnaVHL+IcUu32zXrj3G6sxb5Tt7VXV4r0rWC3XZ4EGzjN68uWvKtsT2hxiytx210MgazrowAnrvW2HQl0AMEsAD0JIANMlnso0lWuDu5PwTqOehEAkeRqbPmhj+MONerLOKxebuz1sYfcyf8i3z5+tZV29wtDl1YZURBpyRFQc+i15U/wDcMXuetDrh+MW7di3Jn/DQafyjWkzPV0W5qbuhlINIyZnk7Fudg7J7noNT8hV3C4NWHiLKemTN8zmEVHb4SgmF5knVtfrWzYFY0H1P41sMmnSqSbYN+5Zt8M10af6eXpMVvirICsoIbwnbr00JB9jVBcIq7D6n76sI9TZp4nTxx6N3Gj4lHtOhYKTsdZDDVTHkQNPWqGqjUA/ymftiiZwAuGToeZ/Ec/tqri+GhTqCvnBj2ruabVxzLy38wiOxiC8ZELTtqB/epLti7+0wt+glj7n8KHHENYYMokE8jEE6bjr+d6u/rF4jS1lJ/anOY/PnVW1dsNM3t8Gt/HdJjkWOZj/KDIHt9KM8C4/bW6tlEC2ipUHqw9NN9/XWg+C4cX8V0Ow5l9B6Zfxo8CpALQET4eQHmBWWm6QR47tfxm3wxb56AEyfck/OhHbO4HwwvDY3wqH+ALdA9iFU1tj+1JbMljbZrnIeU8z6UJ7W4krw6zk1Fu7lIPRk8J338BH9VNnGkmxbkLxea6L2ZacNb9D/AOTVxxeNuOQNdP7H8SZsHbJABlhptAY1y/1KS8L7mWXu03G1s2zaKkm7Pi00UAAga7k/fSTcxtlQTleQCRJESNRVj9IfFHD2oUZQp8Xmdx/2g+9KDcRZ/CYgkT6aU3SteAq9go8ySLXDCVeQYYeIHTQg7jzqHi4ZiXdizHckkn8/jWytldTyGlWLy5gfOpnNpnd8NSg41yj0kZZEbT/ahV4kn6RRTgSr3wtXdQ3wmSII9+f2xTjxDha2VcWLYl08JG8wRJJ1j8BQ71jlXuT+E5r2OV3NzVvg+BN68lsEDMdSdgBqZ0/M1mMwZGsbbjpy/PqKOdgMNmvs37q/U6/+tWZcqhhc/Y5/hNT2secLgSqjMpXxM0HokkexOTyMVeUMLjlRLK2YA81OhQ+RB9pB5CtcCClhADHgjT+IgmrYfMzSxOg5nmPWvkJ5lus6NEWJXLO4G46xykfT1mq+PuJZs949weJHULlJ/wAxGQTG28zEcudR4+/lRZMTmTadQQZ9fEfl5Us9or79yRkzKIIbYgTJzDmPMRXS0MYOdz+xysi2zaAZt2/+of8AQfxr0Lb/AH29k/E0MOPIkFYI01++tTxM8hX0HPsCqClru1YNLmCDGVeRn96mzhHH1utlyspidwRpE+Y38659/wATPQUa7J8QY4pB4QCCDJiR0XzPSotZi8TG3JdI9wPZuisqUYVj+zWV8rwFTLlux9tYbYmpA0n3rG0qlzk3yLo1WKjNuakFRXE10rYM9I0uJpUAEVO6+Go9KagD1AGIzzHkSPTY0aw794pQmSBKyZY9VkzI5iddx0gKLXn7VKt4qfz86owZcmGSa6NUi3dwA5oOuw/PvQ44Wy5K52mJjMwHTnofap7/ABct4Xcx9vqedUv1y0GksGIneTyjkZiOnSut/cVatMJNe5SxfDntvmw5LRqQB069RRZXtYm2P1q1eQj/AKbEodtSo8X0I135CdMaGSFgDovhHvzPuTVDGcQW2PEQOmsH2HOlZP1WV1CNv5hOXBmN4db8IsBlUTo50jyXlS5xfguJueHMrWwZCgwJ2mDzgkT60SPaW3O/2z9lWLHFLb7NP5+dTZddq+3Hj6C7QBwnYBP+Y52GiwNeepmmvA4JbSBEEKNhWyXBEg14CSelc3JqMuXib+wRriuHpdUh1DCdiJ66/bSz2stYWzZKJat98+UggaqoYEtvAmCsDqelNUaRXOe1OHuJePe65iSGGxBJj0I2j0qrRNynTfXoPwRi3bBzPqQfWprN6InaqLPt5VYtXBFdSUTr452yxiE0DqYZTIPmNRB/O1P3DcUL1hLyfGviI8wIZftFImFI9qN9mMU1q8FUZkcgFdoJ0BHLXb5dKRNblQ6qe/8AJW7VYZFxBZGzAgZwAQFLAECTo0qVJjYmr/YDBAC9rrmj2yiPtNS8f4S9q8e80t3YOYDMQAMpXpplB0/eGtVOx2MKXrtskQwMHlmU6H5TQ6pSeGUV7Ij4nz9R0sf5foI+QqH9Yi6nIMMv0kVvgbwK3B0j6j+1UeIA93buAfC4H1H4183GPncX/wC4Cs3466i0S2yup08wR9poA2OWBkmRuPyfKna1bHektGWJMiR4TznqCaG37d86Z7EHYFdfs5VfpmnDkmnp/EladCVjMPYvMFKFXM/CVBgAliczBdI5nXYVtY7E23VWW6Sp1BA3HvqOe40o92twF5rVvPZtvZRczG2EzgxEr4cwEwTA10nrSbwjil62wFi4WE/5TaT/ACgmNfLXXnvXZxqcsN45U/z/AMIsmPY6Cd7sdaQ+J3+n4Vb4Xw+xYcMLZcjUZjMbcoii4xOdQ2XLIBII1HkfSPoKr9yORG/OoHqMsltm2LaaLx7TNytn8+1ZQ4Wej1lTeHj9gt0hqtedZdfXzoaMblY5ttagfiWsimLTycrQtzVBq3ciYqG+8aiqCcXGleXuJAjypkcMvUFyXoXO8nSajuuBQk8QY7E/fVhMHiH+CzcI5HKR79Kojp2Dyze/jwOfyqjf4wcu8fePP6fKrF7sxi+di7HkM32TQe9g2kqwKnoQQfkdaqjiS7MaZrd4iTOmgk/n5fWht3GueewiKJtwwxqR6VTv8MbkIFPioIw0s8WddifLT7ajbGM58ZLExE1n6j1rUCNKJRhdpGloLMifuqresQd/epFuf2rBbLb7VnXZ43w+MdP2zlJPOfem3AXlYaPmPmfupMuJB8uXuKIYDF5YMajaptRhU42jU6HGPY1DjMKtxCrqGBHP86V5g8bnGpBbpUxaa4zTixl+xzTi3DO6uNbJ28SE81PI+Yg0PW5rpXRePYDPbY5FZhET5Gue4oGZyqPIA/j+YruafJ4sS2GopIkDN+yD7RV/AYh0IfTMpzKPNddfIc6ApdYbGp2V7ZGeRtvEidfWnvFyUf1ap1Ye41xY3HzlyzwAJ1MRuxOwmYQR1PKQH62ZMHSd/tqJ3Ukk9Z/M1q14cqasa9SOWV1S4C/Du1N+yWyvmDCCH8Xod5nU8+dWMP2vuhYbxSSdyNzO21L1q6AZI0re5fXkD86CWnxt8xQEMk4dMZ37Z4hhDBW+Y28hUGG43duMc1wLqAAFB39aX1xsbCtP1ozI0O9YtLjS4ikG82RqrOjX+B3P2cQzggaGI2A5COX53objOxzM2YwrfwjSZ3qlwftA4tEZpYERImrWI7Q3XVUNz4o2AHPQFl3/AL1za1EJUmvwEoOStsNWw2QKxJIUAt1PWst4bfSTRLs/wLEXRba6oRAdS853UE6gDWTyLeutNdjglpT8OY+f3DapfAyOXoecEIlzBOTIJA6ZQfrWU/3L9pTBa0CORZQflNZTf6WfuvwDtiIWLPiP55mqZPhr2sqrH8KIJdmi7VsdvnWVla+wR47G2FGHDhRnzMM0CfnvTNZFZWVbj6L4dFkGh/abDq+Cvl1ViiEqWAJU9VJ2PmKysrZ9Gvo5NPh9q8uHQ1lZSPUiKY/GqVrc1lZTI+ph5d2qa3WVlY+jxreP2VuvL0rKysfRowcK3HpRc71lZXE1PxhxI8R8Nc140IuvHX7zXlZVmg9QkUsAJuLPUfbV7ix/+UfQf+IrKyuhP4/sy3F/j+6NOMqMg05ke3SgprKynYfgBzfGeV7WVlPEmVhNZWVh4s8h7fZXUf0T4dWLMyqWW2SCQCQc8SDuDGlZWVHl6HwOhE0p/pGxbpYTI7LmeDlJEjoY3Fe1lBh+JHmc1NZWVlXiz//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6" descr="data:image/jpeg;base64,/9j/4AAQSkZJRgABAQAAAQABAAD/2wCEAAkGBhQSERUTExMVFBUWGBgXGRcYGBccGxodGhkcFxcXFxgYHCcfGBojGhgUHy8gIycpLCwsGB8xNTAqNSYrLCkBCQoKDgwOGg8PGi0kHyQsLCwpLCwsLCwsLCwsLCwsLCwsLCwpLCksLCwpLCwsLCwsLCwsLCwsLCwpLCwsKSwsLP/AABEIAQ4AuwMBIgACEQEDEQH/xAAcAAACAwEBAQEAAAAAAAAAAAAEBQIDBgEABwj/xAA9EAACAQIEBAQCCQMDAwUAAAABAhEAAwQSITEFQVFhBhMicYGRFDJCUqGxwdHwByPhFWLxgpKiM3JzwtL/xAAaAQACAwEBAAAAAAAAAAAAAAACAwABBAUG/8QALBEAAgIBAwMCBgIDAQAAAAAAAAECEQMSITEEE0EiYQUyUXGBkdHwFCPBQv/aAAwDAQACEQMRAD8A0OJXUnqTQo3mmWItb+5oZ9q9LFnmZRPWzV86VQgq4ULREdBqVRUVfatzQsKmz2cIssYFJ+McXBIBnLE5QY9p6mo8e4iM+UfZ+U1nsdjC2rfKlafJd+EFYzEmJGg0Ar2HxOYkT/ihHJNpSdJM/DlXcNagk+1W/YqPBpeF8cayhVxmjYE7dx2PSoDxYVuzcUG2Rso1B9yaU3VlZB1X/mgnuZjS9K5GRbaNHiPFjEkKFUctAfh0ojAeKC2ly2CPvLAPy2NZmxa2onDemenKqSQTbRubUModDKn5+xrya7VnOC8d8owdUJkjmOUitY15AueQBEz8Jq9TWxainujibVWboMiQSOhn59Kx2L8RXb7HKSiD7KzJG3qP8/Wu4JHtXCyH0xqDznr8aojZrUmrPK1obC4oMuYfLp70TauzoaY2yKi22sCoXdatqlqUhj4KF00q1W0qsirVAij2BQFft6kULftwKU4vx5bDEKjEA8411/Crz40wxQSTmP2YkjnrGkUyMqFyimELV1rWrLQS5bDqcynYjaukQsc6Y3YvTXJDEXVt6sYHX3qVjiVsqzBhC6EzzpN4nX0LvOulZMX2DFCWAJkjuNj8qBuuS4jq8A7kNrmY/vR9rwwEtm7iA0MRlQbmdgTy/k1R4OsZr/q1VZbXryH86UVxjjzXbhylhajKFPUEy0Dme9BJtsiSirZTbYlvSAijZR+EnnRwUEzoaBtYpQNefY11cQszm6jY0ewqy7GcNW4NPSe360iHCrxueSgGY65uUda0CY5etM+F41FYsYGYRm/GlyWw2EqdMBs+H7WHUC4TecnqQI6xXWtpyRRB0gVHEYnO7MdztPTlUXXMOh0P6/KrUdiSlbJXsKGH7cooHxFxFjbt2joBppzjQEnl7UxQQBFC8Tw3mIQNxtUpUWnTE6NJjbTlzo7D4nWCe0UBb32oxbUkMPjHKqSRcmG28TkYMJIESOoPOtLhboYSNR/N6yKuRqIIpjwPHhHyOYDbHv0NTgtM0uaRXCYNdK1DeqQ0iRNeQGKiK6GPSroA+T3nUXTuB6iP0pa+FLEEGN5oi+JvEdJq23aKnX3o2rBuuBhwXilyy4CNvup2Pcjn+dbY8XRrXmH05RJWfwHvXz2ziTnBT606RvvTnF4lMsOGLA6nYCfbejVMC2jmNxpcZyI5we5oIgXbozkICRJ6Dfl8vjV/0gyWYaHYduVA4hRuu1C68kibHw26nOFGgPLoB+POlbXAbmZZjYTv7nud/jV/hTEQjnY7CB23oZngSTz5a/lUqwJBYg+9RDQ0cpH5GqLd7nqf+6r7dw7SfxqhYaoqVy2CBQrTEyfxq22CU1Mmf1qyIhcwpLSCNu/WuththI6DTpyqw3COU152LbjvoapBHFweaCWn+RFXWsLlJMzNQW4QNF/GrLN+dxFXRdiS+IdgORqVm7HOAajjD/dY96gupoB1WMbQDajfYiq8TZaNNO37VXZJU9dddasxF7XWY5Hp2NR8ALkf8B4qrKLTaOBoOoHMUzbSsjhcEqXUuOSMhGta24Z2qkOTtFeaplTVNEgd6NlLc+Pu8FhG5JrynYUPib5ZjygmrLRIotW4LRfZtm2/mchUb+NLmJ1NVu5IkAsF6AlR7nlVdqQS+s8qCT8IiXlhOJvZVAn86MtBTaWDqVBPvzpLeuSDHKmPDv8A0wDvP560F7hVsaPw5dCq4jUnf4V57UCI22qPBtB8alcgE67HSaahEmVwenP+c65n11/n41dmH8AqK2pOn6ftVAWXo3tHw/eibI0JqtLRj/j9qvRYFQo4SBuYqu5BI9QBHerMk1XcGUzqatMIsssF3YfOrUIJjTrUbTBuVTygVZBHjkIuN3qGHfX2ojGglzH87UFbaCRQDkMb6EfGo24661HC4iDlMxy7dq7iANxQ2FRbiMcGBXUDlTTw5jiQbTmSokdY2I/EVm1vQe/7VP6U6ul1NGWd5g8tRzGtXRFSNvdEUO/EUUwWAI5UptYa/iVFwGcs6SI9lUD8zVg4YPt5i3M6D/60LyB6H4MZb4epzFmy9NJ/WqL+VbmgLJoYiJ7SNe1V47FB2OVQonYUxwF9QuVgTziJBPfUGnMWdxniRblvyjYCKNgrEAa8lAie5mkxAJ9OYdATNaDE4Fn9YRVBGirr8NTNJruCugSVgDrAP7mlNJLYK22XXuAXRb83IQveNfbrQmDYhtRAoi3xC4SJZiByJMdNqm8HUUFJ8kcqHvBnEEc5+dWIfUZ5E0LwdZM9/wBKv5tsdTTlwZ5B5I7VXHqnMIn+CqkM7CPYCiF+qDr7aVAKCPNHWutBGlRUe5+I/arBtVFlZWeZFecxEnepO0H/AJqDsTGnPvUYSLLOokE10A9ajnI0Xb2/LWuiSahBZiQQ096jj8Ps689x0/xVt2CTB5n868mJK6NtUWwwFsrnEiiLDknK29Tt4aGlSIP8iiDa6biYPvUaCTBMXgNZXbnXLdmRB2NH/SeREiNTXAoIkUKIwexae0QUYjWe3yruIxtwsS0zzgmPhV9y/p35UCLi8yat6SJz+pnGwTJIKNrrrURiGB+pRGI4hLGCR70M987g00gXaxp5TP8ANaIa01weob7H8ppJffOQZjl3B6immCxL27R+0eRO1DaspryVXMEytlYQDz/Ke1VvZZDB0p5Y4tbueloB2150txAzkqJlZgHmOopcqXBFfkYcFbf3qw/WOnOh+D6Az1onPDNv/PerixcuQm2oEaAVe410GmlDI/L9RVgeTGm3U0bYFB1Sy0uzTy2jWPyk0bafSqsuibCo3NtN+VU3XMxt/PeooT1n+b0IdBFoyNdKkxHUVQyGe1eVINEiUAW2ALZtwTUr4kgVO5gixI36kV7yIGUzMaTy/wAUNhpeQrC2yRGnaoagmdD0NRsv9kkqRz/arbqZhoZPIj9RVkK9ecRXvKPI1Q4A3Jq9GgTE/tU+xAe/6tGE1EEDYaURfIIIjXcdqXx/vagkNijI3bpG+utSG0iZ5itNjOCLmPc7x3qA4TlGgEzTe2wNaE+Dw7OJiPf9KLe8yQo25+5/KmSow0AqwYUMCGB15g1UkktgU7EeJwmUwdeYPUHatb4Y8HNiFDklEX7Tb/8ASNz7k1Xwnw2l+9atkkBSST1Ubj46V9AwmDcyitktD0wNwBpXE+IdY8Hphyb+l6dZfVLgxvFMPg8OGh7jODqDAJPtANKsCpvtlyi2wBY5iIgHTU7k00474PtXL5i9dkaax+GlV43wiptZVZg/3zrm7MOlcnH8RyRknq39+DqS6HE41pBPLIJGhgxKxVguSPjpr8KWcPwtzDsEubN6Qfy/nem64Yn+AfKvS9L1Hehfk4HUYOzOlweFrtVswvy/OvCyRE/mamtvlyrUjOU3Rr/xXU+PwmrDZrqKAassqZTO2ldyUTpVJ07j8qllgvmEMSNDsaZYTHiAGAOkaiZnkaq+jruN9689qDNU0XFtPYndtI+ijQ8uQ6xzFB+W1kFl1g8+fxFQTEPmOXbfamYYsAcsRqBQ6qGUC3LykyykEgfwxU7pLaLBHbl7irPJ8z7IWOk699a4+AMTmAqldBWKLts5ss6HbsaH8wroUkjv/in/ANGQKQ516gTPPQcjUVt2z9lj32/Ch55L+U9iMNDRFDXMGSdKd8RxVgNka/aVu7fhO1BHF2JIF+2Y0PqA/Pf3FRdQmFLDQMOHT+dROHANNrdxDADoekMp+WtdvWVVSTEATQyzpbsHs+ECLjbWCAd/VfuiLFobnqzfdXbU/rTtuOrg7YGJuF7rDMVQdeQBI05CvnQxC4ji580sPLa2lteRC/X9jJn2Hatt4k4ZZxh9aeoc68h1uTuZLn9/4PS9NgUcajH8guF8SWcXcLIYYbowhh7g/mNKaVluF8FW3iSyKQiKRzgnbQn2pWeJ4+3i8sl7ROqlQQAdojWPY1j0KUm4v9mpOkOPGNo5bWUwTdWP2/nSmCWGPtQKOL+LymItnXMdFIAmPnWpW9bRQTcTLyMgz7RXo/huRxx+5wfiENeRfQWfRtKibE0z/wBUw50zj/tb9q8vE8POjie8j8SK6nda8M5vaX1Fq4I66VxeGE6gU/wbJcYKrLJ6EExVmNtC3qwHqaFVmAVVA1MSASTrrrrWPN1/aaVfs1YejWS3ZnfofKK4cJ0FOb1xF0ZlWOrL+9C3eL2UMZpP+0T+O1bYZ9SuKszyw1s2CLg9Nq42CmQRV9vj1rNBle5H7UxR0cellPsRVyyST3RFjT4YpHD45VfZw5E770y+j9qkLXzoXmCWMVtho1iKHewe9PWUVS+HBFRZiniEDWO1e+imni4Uc6pbE2hoXXTuKj6hFLEfGBiZMFW3I2/H2q9kHX3pzxCwhYlZHuKo/wBMiY1+HKs2uCWzoY7fgBw/BGvuBagHTnoNfwNa0+H7eDwhv3cQQJETu8CcqKeRPM99qWYEvadSugBBPtOoij/EGNe79HIV7iWCGIUSQYhhpuIAbN/uPSsPVzyKNLg2dGoOe/JmeA4tkxaXHGYnMSe7c/z+FbTG+LrDny7dyTGUFQY7nNtvpWIwHCbuKe5dHpUGY7NoJHKt1hfB6Jh1aUzgDKCDqeevSuPmWPUnLk7mNVs9i4eIbzKtt7YOUN6hCiN0058gYq7F8Tt20zsBIExzPOKz3GMLcW0Y/slddDKmNdAdvhWbxXFmvqgfaAT7idvnS1hU3a48knNYmW+H8RduvedoUvmduYBLTH6D2ptYzZdSJHON/ejz4fuWrUJachsrZwuhEToR7iqEsEjKVM7bV1scsiXpelHA6mSc9wO5xBusflV1rHtzCn2MU+4P4Iu3/rKbaDZmGp7BTB+NOOC+D7Fq5/czm4pzKGCgGOYIJmOkj2rbDNkXMv8Apn7OpcHvB/CLwvC69trahT9bc5toojxpjQVSIbI4mRI13B+AO1aC9NxGSTqN/wCcqwePDX0ywFSZ6knbXoNTtXP6ubyZU5vY6GFxw42o8i7EX0LEqAByAJj4ZtYryvQ7eFmOpcAdqbcP4YtsRM+/OujH4ioQSgrOe8EpybYCWWdSPjVoeDvTT6CWQnLI2mNPypDxDwyw1TWm4/iSbqSBl0zirQxGPI3Y/OpHiHRz8zSbDq9rRkBMaHUg9flJq58EHMkkN0G3tRP4glJprYpYm0G3eJ8ixPxNC3eKMNUJHef2oI4a57xrVOVpII236UH+TKfEkl7FdvS9wu9xC7c+tcJnkDpVQsN1FU2QQNBodaNVGjaqU68lsdjBToLyknQQG112EimdvwReYjNcCrz01+AA3pr4V8Grhf7lwh7p26IOi9T3p9exSqQpYZjsOdZOoxJv0u6+x0ccajcxNh/BmGSCbfmEay5J/DaPhR9x0tCVQAHoAO2tTxV4gEhojlFJcdxhbel24JMegDM3xA2HvWaeP0c0Oh81Rj+hfx2zasIVs2wuc5my855n2rGY7E4gnKh9KCfeNYrWYx84zQwB2zCDVeDwyhZrk/I90dNOkYjivFbrWQLgImQBzOn7Uv4DwO5cX0pMys8lmNT86+icR4cs23IAb1G37gDf3B2qnCcEABRWYEjMuscyCIGmhArp4cOrH9LOdnzeukafg10lBbB0tgJHMEDWfnNFqCrZtJHYTrzBqjhmEhnuT6ripmHKQIkfP8KZtYmOtad1sZXvueu4o5Tpy3FBYxyyBuakEfDl+Y+NEXEbOgXr6vbKZ/SuX7Wkd6hbbfJaoGb4Uiw/AfLK5pO5IBU67yAQNOcRyp2be3YVmL95shJe6dSGXNMgsSDBHpA7dqzZaCTS5QRjuBncE5gCQsAZo2Gg3nrHvVd/DNdceYwTOJOklG+7lnT3712zxogqqEOzlpkjT5kZPjQnF8O1261xcuVo3YDZQD+VVFw2t0VOVK47hV5bijbLqQF9MR1gHQdoqryGUE6GTpD8j06xStcMwbLKZumb5ERv7UTbwJCwrh2J2IywPcb0WqC21f39i9bl4Df9MIDFpIjllY9PTJ1+dRbh1vLCWz5jZYBJBnUNKzGhGw+8KqGBdSDnmd10hescyY9t67jb6gjys0jeYiZ11nTlpNROMv8A1YabXCKHswBAAAJkjRoO4zchVdzBC4QiHIPjBA0LSWP4VF1YFxmAMyykAQen1t6Mwly01qGUBxqTmywJ5ie3LtTVKNbbC+XuAcTwCooJZ2AJUAgGAJ001jQa1VhOCeYgcMkH3HbaKPxRlLSKA0Fi3lsWBn6plhv1GtUYbB48qClhcp2krPxlqZjpxpMXKNvZH0XFXCqkiJAkA9qzuHwBZ/MZjm3Gu3SiMbjGZ8y7L+M6V69iBbXzD9UfW7Dr7CtOpxRqfrZG9Zb1qoJzKw+JBA9taRYPhAwqTcZHumPTmJJ1116/ya0mCvgtdEkmQQCdII5fGaR+IcBh8hDIgYx6lds66/XGvKuVnzNZLXg34ILTpfkI4PjvpBuDKQiOUGYbnYyNumo01pphsOoYKqKF1nQUH4eVlw/9yC5lj+n4RTu1agg9R/mtlelOXJin8zUeDJeJ7THF2EH1VQt2kmCR32qxFI8q4o5uNB1MfmBRnFnBvO/3Fyg+wk0Jw1S+Gw7EwfQ3xJk/nTVwIfzMbYy4bNp3XUhZE9TpNNLQ0BO8UvvXZuBd1Ik/OmvKlvYZHcGSYLcz+VV39wKJPXlVXOqKZ7EmFPtSS0wWT1+ftRnGeLW0WCQW+7P5xtSfGY5WthkZEbmNT+B/TtXO6zpck4rJWxO5FOr3CWvAToNvjQqsWO86bD9eQqjh/EUuMRoGMkAAiQDvJn8utFvanRo1M7AAdzG9c1QUXT5Gam0LsTg0W4Cwa6x+qq7A/wC5xsO1FJZuFs7lZ+6s/CSf8UVfZVPlhsrRpMQfYcuQg9qCxdm46qVlVzA5oIJGswCNeW/WtUtSpKqB0tco99IdmgA7x6dZ7V63gyxJTMNTMcjzBoPiNoLZYsxt2FU+YSSCVgggZROpiWGwJOm9L/BigK90aeYTJDPELt6WPp/WpLI4Y21+Bygu3qb3GOPxahhLwRA+rp0k6amh8ZfVhrcYnYbx+GlMVsXGPpRm7gE/jtVmH8P3DcHmowTVjEbbxptUjmnJUov+/gztN8AmG8OXmtAi+LYjc5hPLYbg66k/OhGwvEUOVGR1GzfSWWf+koY+dW8YxQu3WY3bYt2AR5e4lpiY0UiI15T1pBieL2FYi44DiJAzRty+FOWad0bV0qcUz6Rbsxc7c/0r3ElVrb2+qlT8dKvQ5TLfWZpjpGgkfOo3eGgybjZRqY02nmeVdqbStvgyxvhGBxWLZrOHgkOxRCR/tUg8+ob50D/pVxMeQzHyja0kk76XInWdAfjT/wAfqG8tbBUG2ZEde/uCfnVnBMO+IK3LqAKoGWfvdfauRTy5Hp82dVT7WJN/Q1GFSLQHaI+FG4y9ktZvtBTHvlMChrlv12xsIJPwiquMYwZ0tDUt6j7CurJXsce6tma4+7Jg3JPqymTtJIj46sKcWLRGHURqqoB8ANaTeL2LG1aTU3HUR8Z/b5VqhZ2G8RPwqSdJMTHdsCw2IJvMv3UH/kT/APmmGK49aQQWk/dGp9qWYNh9IvsPuonyBOnzoW/wF7rsyldYJnTlry6g0UO25f7HSKlKaj6FbI43xI7iF9A7b/P9qVG6TzPzNEY/hT2hMqx/2maDwOHe5EgKOcmI7xz+Fav87pMfpjJfj+TJKGWT3sjlqaW9dBNO8JwG2d7qn2Bn5Gu4q7hrIaWa4wE5Z0+IBFDk+JdMttV+yLj0uTl7C3hinzACmcxlg9JnQ/ZPetNfwqK+WSdJjp/7mpXd8RWzZHlLknX0ET6dYmNtKEu3D9Hu33YqqBmYMCXMAaiNCNoFed6zLHqZacUKrydHFB447uwvihtpb84ciEIUT6gZ+JM0uw/GzeAEyNANeQ3kHsKWWeKZ+H2QsFlvXGbp6UNwGT2K/KreGvgbNm3bxOZ7zjzChDkJm0AfLyjrOoq3ghWmQ+3NozvFcc1+84uMWALBV2CjkVnqIJHvyp5/TlHa8UI/tW1zHopn0ge5nTtRHFfC1i7pZYWssFchYqQdQCh06+oQYFHcEwzYXAX2aPMdzHeAFWOuuY/Gpkjpjb4NndjkWmtxX4u/qHdMphLpttrrkVoAkGSx+t0AGnfkw/pv40v4hjh8SVuMFzLdAysYIEOo0J1nMI9qBwPCLd4eZeteUbQKuQILH7zAEyfn+1uHwFrDxiMLd5hGnYZ3C6giQNR8qRHPXp8mnJDHo9KNZ4j8NC+jG3kt3mEZioOaDMHv371+feNWmTEXEUSFYrMcxodu81+mmueka6/qNxXx3jP9KsW+Iuvae2Lbuzrm8wH1HNqAkDUmtkaTuzNhnymfX8TeW3okeYxA6nsTWY8ZY1jcNsEhSg2O+po3BcUDlrkGVLQDzIJWdOW/yqjF8N+k30IGVY1Hat/UY3OGky9PlUZamIcBw+2HthxAuZsm3qyAT3579jW0wliBBjsO0VnvFuFi/h1Q5VRWb/tdM3/iTTu3ij5RuHkjMI9poseGOOCoVlyyyTeouusTcEbKIP5n8KDt2ZZrh3b8ANqLv2Z1ncD/AIpdxDGhFZ/ujTv7fGjoRP6ClcRbfGkE5mtgBRGx3JJ6agVqsMNZ51hvBvC3N1rt1SCxJ1nmZO9brDHWl5dkVAT8PzefdB2LMflAH4UTxNioRl09u/XqKswRGe57nWrcVZzIABPauf1sXODiudhmNGcxvHbVsLbcB7jEEkkaAmAAJBHSeu1V4TE5vWhlDMH2MEUv/qDe8q1bdDoS05R6iy7RocygBiZ2pL4Q4rfS0qXAVUhiAQB6Wytm6yc861hnjbx8LY1yxrSq5NViLrK4dQxEiYMA9J61ZZxNl2hlW2SGOZgAIGpkx0E0E9rPBzHLy2jsaH4lZdXFphE2s4aBsTl+Y5+9Ix49f4F0tr/I/s4O0ygWsozmAwAI1MfLeucTwJbA3bWbMzowRdA2ikZe/qFZXwhx2/F22iBzbgWzAlQWKmI7S08o1p7icZnHmBpZZZUCiWZlDZhpJ3fTmNt614ovG/cY4px2MliHCYDCKJl3vM220oh+GkRV2Gum/exBuuCy+pQEAZlnQAqNAqkGO5NHL4ee9h8OgAGQMWLaABnzEknlGvwpHx4LZx18astt7alVJ1AVM0xqAW066xWmS1ppMDFLTJNjnwii+elu0xfPmDazlAJYE66Aa/OvoXEGW21tAhuHI+VBGplATJ0G+/vSXwvwg4TDG9dAF+4On1FP1LYHXWTzJ0nSnagAKzmDbtnMZzQTEmee1IySejQzS9LnqQuxmNtk3LYBUD0tCmATp9aMrHXqaEw3AVChIBzMpYcmh1aYO2gO1TXMUaXVg3I6gg89YIMe8U04faXeZgQDy6fOsmOLczVkahAbW433gmgrnHACRG3t+9JPEWGe9h7lpMy6rlZXZWc7kSpBA296+aHw/iG1LXVPMGySRGm51NaXKTdJ0Z8eNVbNnwW49rEOpfNbuszKI2afUR7yDA5zWrX+2AZgmRSXFWpvBFGqgXAfZhmA+BmK0XEbWZLZA3MfP/ivRTZy4oxXjbiLDF4S3b1uZdjsc7RlPYwQafcVxOtvD297jAuR9i2plvn9T40t8Q2GGMtuI01RuYgZYB/m9M8KosgkgEtudyfjROtKB3bYbxTGarbQSzCf/aOprIY/ii3cR5SnMlr1GCPURynoKv8AE/iHy0Fq0s37s7bryn3I2pX4X8IsGS623Ne9AtluKbtm6wyAIrbEjapreIWRvQt7DB8hzH0HYHQ9QahiGyI0nfQfvSWtQd0EcGTRusk/OreK4zyrRbnIA+Jj/NSwBy22nSFk/LXao3sCMQCrH0ZVIjcMdQytvHy71z+plu0asMbplXh5wEcETluN8NJ/KRWU8c4m2l/NIA1RiOWkGY9gPhT/AIenkXHQ3luC5c0hcpT0xB3n1c550u4h4ONy5cN3ymtliTDNmhmmNVid+dZnK8a9jXBeplHhIvdseZl/tmQuYQY5HLr1oG7xlfJZMTbum4Cwt3CCYVjGQncc/wAKe8L49btqti5KsdASPT0UMfskiABtpE0AMZmMqZHLtz/nvSJTWN3HhmbLJwe5bwzG2LdtSTkQKVBYxcbNKumQiWOb1KRvI3pjbvLhxbK2GN5lVVT0lgi6AsZC5zOsdumsOE2Eym5dggMFVTzY7D8a5e4nZw/n4gPbfEXANM06KAqIvMKJk9STVyzOUVe32Cx292ZLxjxK491i+Ha0RABB1O5IYroeWlH+B/Cq5/p96XuXXY20bYsxzNdPxzQNh8qhwjiWJx2ICsQFH/qHKICjcg76yABW34hjrGHRWunJbQhECg8wQAANdp+VOwqSTGSplp4b50m6TodpjX8v+aWcXu4fAobr3HI2VM0FjyRdpP8ADSnin9WLSymHstcYaeuEUR8yflXzXivErmNvNcutnun0oAPqgmQqDkJj351qhG+QXsOMd41Ny8SLa2V+7JKtzMkxryp7wf8AqQjKy6jINSiFrcaxp9nbrSix4CY4cm9dzFoGo0tn7RB3do06AitDwLw/bNsLkFuxaOaNRmM/Xucy+5j4nWIS8mOF6B/alJesF8S+OXtWFuZUC5ihJDEnN6jk1GVssGTtpUcD/Ut3tq31pA1kCY0mJ30rn9QeLYcNZwxRDb8xLhZ0zWwrj13AZnMFYx3jlNZJvGeFQlUsAqugJygkDYxGk70qOPWrUXfsaYNLZ1+j6kt1vp6RtEfq36VqbrBbRPSY7b60pOBC4hiBqJj406FuRBrvvwcON7mV8ZBESzcckalZAmCQCNyNJFZzEeMrKgr6iQNO55RGorQf1Jup9GFpj6iyleojc/pXzbhN4WyQgUsSBnIkjX7J5UUd0BOWl0avgvDWBbF4ogO+qpzA6R1iNOVObuMY21KSpLKAvUE6zHaaU4dLuIVYB00YuIjso5+9aPDW7dkBnInZefsFoJc7gr2D8NYgaUHixnuLP1F1Pc1NbzNqO8D96nhsIQJaPnQF1YS0tafy4zFSFkSJjSRzG1YQccxuDUviA1+414OSoyqttbYTKqnUerMcsczrNbjDTJCn2/cUxVICqRn99ayZMDm7sfCWkw9jFWnAv29UuZHQPIcSQ5gHddxr1qzi/Hs2drYYtH1ARsNzrpJHTWtOqi88PbRlEwGUGI2I09Pwoa/4Sw7Gbc22mfSTE9+3aseXpZr5Xa+g7vO00fJeL8fuXDFgFZnOSJP1RovTb51X4d4rcbE2QzEW2uIjEgxrAOo1DHQD3r6RifBZtapbUjUmNzP1jB3mhuEeGbTDLbtiM2bqAwJKmSdCCaQ8mj0uAqUpZJXIdcXxWGe0yecENpgTlHqDbfVjXekWA8BWntrdbFFkJ0yWwvUGZkjX8qGs8Ks3b96zMMWy23kgCPrE5jLMSMveSRR3hC+yPdwpJfy3ZgxIgAkaHr6gxnpVQ2Zsm9tjRcG4FawgcISZMktEk8hoNhqfc1iv6nY8h7Ns5ltibmYA6t9UAHYkAsY71uMZjQqz8AOpOn4mK+Z/1G4/bDva85n1XMCV8u2ychKyWMmSG5xyrfCO9CpOjGWr/mYgdCJPw0k9JgaU34FfH+oWARIzhY5a6R+NJuC2rl28y2ENwldFEdZJk8u9bzgXhk4Yk3Ia+wjefLncL1c6S3LYU7NOOKFv6UVihLJNJGg4zjhcuhUiEkZgAJM7L0H51zG3CMIcph1uiAD95cuo6ETv0rM8b8XWsMDZsZbuIG7bpbPPszDpt1pD4Txl5r18NcLG5b8xixklkdYYcgYd+0HsK5ccE3B5HsdOWaClHGtzQYrggvIUuKCDoOWUSDp3nY8oFZXiPCrQuuLOGtNbU5VZi5JjQyeeoNa4LcvXEti5k8zQtH2QpLZehMVuMDwpLVtbaKoVRAkSe5J5kmT8a1dHick5N7ewjrM/bajFbmjuYYZ83MilviXiZw+GuXUUOy5QFMxJYKJjlJorg+PFxdfrLv7cjUeN62wn3mE9wDJ/SuvdHNcU9zEYXwtfxDedjLplhrbSD+OyjsKbWfC1pIyq8DqVP5imyDKJHyrzXGOgWJ/mtE8l8C1BC/idhrKjLmy7yqz7Axt70r4Vatxm9THUakyCOUHathYOkRtz5VJ7atuo+QoL3KaMzgMZccwbDWwDALMCD8qcDDA/WM9uXyq+7gQdiR25VxUy7/hQNJlxQTasioYi/lE/KpreEaa9qotpLEsZOwA2HP51QZy0jEEn0g6nr2HYUZhtugocepsvSr8VeCrpvyqpBRXkvyg+9Z3xRxFsHYLIgK6gsPszsYA23E+1PMCCFk6k/wAFexNgXEZXEgggjrO9ZssNS3DT8o/PviHHNcZVs5xcVwy9ZAmZ5Eb9q+if03wHlYVwwY3muEO7GSwgNI6ABlX3moYvhlpL7QgkenNHTlReK48mBwj4pkZxbZVyJAY+YwWddPtD5Vhw5dT7aQqE5SluT8So7WmglBtmPLXftABPwr5risZbRmNlFclmJv3VDOxYklkUjLbGvIE9TVPH/GuIxd5izG3bIKi0DoAfvdWMDX/MhYbFhLyF1LICpZdswBkr8RIroRg0h7nWx9J/p9wNcLh7uJdQGcZmPMIBnj4iG+IrHeNfFBS2baMRdvSWM6qjEztsTqPnXcd45K2cWQnrxDplM6KgYAoR/wDGMulYfHuxbPcOZ3ljPwH5RV9ruTTlwhuPIoQaXLDODIACW6U38LYkvjVCgxkuaDoEJ17SAPlWXLkDnFbz+kWA8y5i2y+oWQEaOpfOAfdVn2pudf6pfZisaqafujTYS+FuW3OgQ9OWx/OtS3Ebreq0iuhAKtJ1Eb6CsW5Lwq6sTEDvpTzC+BkCAG5dnnlcgamdB0rD0OrS1Ww74gkpKVk7PiIJcEZgzEqBBM/Llt7U1Him1nQNcDG4Qq789htp/g1Rw/w7cUyxQnrr+Hp96ZpwclwzZCVkjnBgjSRpvXZmkYorbcpTxLZl1lvQCdEbWBJywNeXvMVM+I7WUsPM7jyrn6LB+E0zsYE5Rtrqd/w/ChcRw9mbcR7nnSKCboOsXJVd9p6fgauAmoLZJ6VcLERSmmgWrPZKkFmpha9bWDV7tlJArBVPqWO46VJbanUGaMNsEaia8lsDYUxJjHEqsWAoJ60FjvUwE7aR+tM3WRS3DYOHJJ1Jk/4qmR7KhgiwKpw50NEPsaHw9LmtqC4aE3HeEZjnRdSfV+QP6fKsNxnhVzFo9lbuGXCZlF295mdwyHMEFtRCtMbt3r6hftB1e20wwKnlowgwRtXyhuP4XhZuYO1hCFS4JYXCxdgBkZs46biYHKsuLp4qbmuQXHewPiv9PsF/dSzicQt2xbW4wKqVYMGgxAmSjaAiIrC2bpOUsQRAE/vX2jgGETidpMUB5Oj2nAjWGkdoBLRp9qlnjrw9w/h+CJ+jksxCqy75jsWYnbt8IrYvcvnY+UY5J8tBOrdOQ1obicl2IAIAjaff2ovzR6bkSQCImBO1arwl4FN2ycW90C2M5dQsuQv3SSACdd+1OUUkRfUxPDsMGU3LoZbCn1Fd2bcWrZP2j15DXoK2f9NfFFpL9zOwtXr+W3at5f7SoitlTNsCSSvckGNTR2A8HXOKWvMsG1h7eZkUHNKhTDGANSSN5rTcL/o9gcGhvXw+KdPV6iVUR91FIB1+9NZ5zjupDOVsGJh7WFtG+6AMASSYzSdkB76Cl7f6pe/u2xasowBW3cY5lER6oG53+NKuJcZN3iyIw/sWLuUJM5mIzBmG0g7dIFfRRZX7QzHqedUkqSXAiTeq5cn/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80" name="Picture 8" descr="http://iglesiaconcordia.interamerica.org/site_data/304/assets/0000/3505/laleydedi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692696"/>
            <a:ext cx="3816424" cy="5508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815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irg-2009.freevar.com/IRG/Nuestras_Creencias/FinDelPec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445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1394</TotalTime>
  <Words>1537</Words>
  <Application>Microsoft Office PowerPoint</Application>
  <PresentationFormat>Presentación en pantalla (4:3)</PresentationFormat>
  <Paragraphs>73</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LOS TRES ELIAS</vt:lpstr>
      <vt:lpstr>Presentación de PowerPoint</vt:lpstr>
      <vt:lpstr>Presentación de PowerPoint</vt:lpstr>
      <vt:lpstr>Presentación de PowerPoint</vt:lpstr>
      <vt:lpstr>Presentación de PowerPoint</vt:lpstr>
      <vt:lpstr> NUESTRRO TEMA PARA ESTA OCACION  LLEVA POR TITULO </vt:lpstr>
      <vt:lpstr>El Primer ELÍAS</vt:lpstr>
      <vt:lpstr>Presentación de PowerPoint</vt:lpstr>
      <vt:lpstr>Presentación de PowerPoint</vt:lpstr>
      <vt:lpstr>Presentación de PowerPoint</vt:lpstr>
      <vt:lpstr>¿Porqué causa fue perseguido Elías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TRES ELIAS</dc:title>
  <dc:creator>FAMILIA FIERRO CH</dc:creator>
  <cp:lastModifiedBy>COMPUCENTRO</cp:lastModifiedBy>
  <cp:revision>227</cp:revision>
  <dcterms:created xsi:type="dcterms:W3CDTF">2013-04-17T21:23:58Z</dcterms:created>
  <dcterms:modified xsi:type="dcterms:W3CDTF">2013-04-21T14:17:51Z</dcterms:modified>
</cp:coreProperties>
</file>